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9" r:id="rId3"/>
    <p:sldId id="275" r:id="rId4"/>
    <p:sldId id="257" r:id="rId5"/>
    <p:sldId id="300" r:id="rId6"/>
    <p:sldId id="301" r:id="rId7"/>
    <p:sldId id="302" r:id="rId8"/>
    <p:sldId id="260" r:id="rId9"/>
    <p:sldId id="261" r:id="rId10"/>
    <p:sldId id="265" r:id="rId11"/>
    <p:sldId id="266" r:id="rId12"/>
    <p:sldId id="267" r:id="rId13"/>
    <p:sldId id="268" r:id="rId14"/>
    <p:sldId id="270" r:id="rId15"/>
    <p:sldId id="272" r:id="rId16"/>
    <p:sldId id="271" r:id="rId17"/>
    <p:sldId id="262" r:id="rId18"/>
    <p:sldId id="263" r:id="rId19"/>
    <p:sldId id="269" r:id="rId20"/>
    <p:sldId id="264" r:id="rId21"/>
    <p:sldId id="298" r:id="rId22"/>
    <p:sldId id="274" r:id="rId23"/>
    <p:sldId id="278" r:id="rId24"/>
    <p:sldId id="276" r:id="rId25"/>
    <p:sldId id="277" r:id="rId26"/>
    <p:sldId id="273" r:id="rId27"/>
    <p:sldId id="279" r:id="rId28"/>
    <p:sldId id="282" r:id="rId29"/>
    <p:sldId id="283" r:id="rId30"/>
    <p:sldId id="281" r:id="rId31"/>
    <p:sldId id="280" r:id="rId32"/>
    <p:sldId id="284" r:id="rId33"/>
    <p:sldId id="285" r:id="rId34"/>
    <p:sldId id="293" r:id="rId35"/>
    <p:sldId id="294" r:id="rId36"/>
    <p:sldId id="295" r:id="rId37"/>
    <p:sldId id="296" r:id="rId38"/>
    <p:sldId id="286" r:id="rId39"/>
    <p:sldId id="288" r:id="rId40"/>
    <p:sldId id="290" r:id="rId41"/>
    <p:sldId id="291" r:id="rId42"/>
    <p:sldId id="287" r:id="rId43"/>
    <p:sldId id="292" r:id="rId44"/>
    <p:sldId id="297" r:id="rId45"/>
    <p:sldId id="299" r:id="rId46"/>
  </p:sldIdLst>
  <p:sldSz cx="12192000" cy="6858000"/>
  <p:notesSz cx="6735763" cy="98663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85180" autoAdjust="0"/>
  </p:normalViewPr>
  <p:slideViewPr>
    <p:cSldViewPr snapToGrid="0">
      <p:cViewPr>
        <p:scale>
          <a:sx n="75" d="100"/>
          <a:sy n="75" d="100"/>
        </p:scale>
        <p:origin x="72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05FA9-C47A-418A-ABB4-F14E3178B05E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DFE546-69EA-49D7-A8F6-19730B0F8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189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시작하겠습니다</a:t>
            </a:r>
            <a:r>
              <a:rPr lang="en-US" altLang="ko-KR" dirty="0"/>
              <a:t>. </a:t>
            </a:r>
            <a:r>
              <a:rPr lang="ko-KR" altLang="en-US" dirty="0"/>
              <a:t>지금부터 발표할 내용들은 제가 했던 부분들에 대해 최소한의 이해를 돕고자 추가한 내용들이 많으며</a:t>
            </a:r>
            <a:r>
              <a:rPr lang="en-US" altLang="ko-KR" dirty="0"/>
              <a:t>, </a:t>
            </a:r>
            <a:r>
              <a:rPr lang="ko-KR" altLang="en-US" dirty="0"/>
              <a:t>저 또한 필요에 의해서 얕게 공부한 내용들이 주를 이룹니다</a:t>
            </a:r>
            <a:r>
              <a:rPr lang="en-US" altLang="ko-KR" dirty="0"/>
              <a:t>. </a:t>
            </a:r>
            <a:r>
              <a:rPr lang="ko-KR" altLang="en-US" dirty="0"/>
              <a:t>들으시면서 부족함이 많이 보이더라도 양해 부탁드립니다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FE546-69EA-49D7-A8F6-19730B0F8C2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909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조리개는 빛 조절 </a:t>
            </a:r>
            <a:endParaRPr lang="en-US" altLang="ko-KR" dirty="0"/>
          </a:p>
          <a:p>
            <a:r>
              <a:rPr lang="en-US" altLang="ko-KR" dirty="0"/>
              <a:t>F1.4 = 1/(2^(1/2)) f2 = (1/(2^(1/2)))^2 f2.8 = (1/(2^(1/2)))^3</a:t>
            </a:r>
            <a:r>
              <a:rPr lang="en-US" altLang="ko-KR" baseline="0" dirty="0"/>
              <a:t> ……. </a:t>
            </a:r>
            <a:r>
              <a:rPr lang="ko-KR" altLang="en-US" baseline="0" dirty="0"/>
              <a:t>이유 원의 넓이 </a:t>
            </a:r>
            <a:r>
              <a:rPr lang="en-US" altLang="ko-KR" baseline="0" dirty="0"/>
              <a:t>= 2</a:t>
            </a:r>
            <a:r>
              <a:rPr lang="ko-KR" altLang="en-US" baseline="0" dirty="0"/>
              <a:t>파이</a:t>
            </a:r>
            <a:r>
              <a:rPr lang="en-US" altLang="ko-KR" baseline="0" dirty="0"/>
              <a:t>r^2 </a:t>
            </a:r>
            <a:r>
              <a:rPr lang="ko-KR" altLang="en-US" baseline="0" dirty="0"/>
              <a:t>반지름을 </a:t>
            </a:r>
            <a:r>
              <a:rPr lang="en-US" altLang="ko-KR" baseline="0" dirty="0"/>
              <a:t>½ </a:t>
            </a:r>
            <a:r>
              <a:rPr lang="ko-KR" altLang="en-US" baseline="0" dirty="0"/>
              <a:t>씩 하면서 조리개를 닫아가기 때문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dirty="0"/>
              <a:t>2</a:t>
            </a:r>
            <a:r>
              <a:rPr lang="ko-KR" altLang="en-US" dirty="0"/>
              <a:t>열 셔터 스피드 단위 </a:t>
            </a:r>
            <a:r>
              <a:rPr lang="en-US" altLang="ko-KR" dirty="0"/>
              <a:t>second</a:t>
            </a:r>
          </a:p>
          <a:p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열 </a:t>
            </a:r>
            <a:r>
              <a:rPr lang="en-US" altLang="ko-KR" dirty="0"/>
              <a:t>ISO amplifier</a:t>
            </a:r>
            <a:r>
              <a:rPr lang="ko-KR" altLang="en-US" dirty="0"/>
              <a:t>로 더 증폭시켜서 값에 예민하게 </a:t>
            </a:r>
            <a:r>
              <a:rPr lang="ko-KR" altLang="en-US" dirty="0" err="1"/>
              <a:t>반응하게함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서로 빛의 양에 따라 변하는 값들이기에 상관관계를 가지고 있음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DFE546-69EA-49D7-A8F6-19730B0F8C2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9588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DFE546-69EA-49D7-A8F6-19730B0F8C2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782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위키</a:t>
            </a:r>
            <a:r>
              <a:rPr lang="en-US" altLang="ko-KR" dirty="0"/>
              <a:t>, </a:t>
            </a:r>
            <a:r>
              <a:rPr lang="ko-KR" altLang="en-US" dirty="0"/>
              <a:t>초점거리는 광학의 주요 점에서 초점 까지의 거리이다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렌즈 중심에서 이미지 센서 까지 거리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DFE546-69EA-49D7-A8F6-19730B0F8C2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6096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Firewire</a:t>
            </a:r>
            <a:r>
              <a:rPr lang="en-US" altLang="ko-KR" dirty="0"/>
              <a:t> </a:t>
            </a:r>
            <a:r>
              <a:rPr lang="ko-KR" altLang="en-US" dirty="0"/>
              <a:t>컴퓨터에 </a:t>
            </a:r>
            <a:r>
              <a:rPr lang="en-US" altLang="ko-KR" dirty="0" err="1"/>
              <a:t>firewire</a:t>
            </a:r>
            <a:r>
              <a:rPr lang="en-US" altLang="ko-KR" dirty="0"/>
              <a:t> </a:t>
            </a:r>
            <a:r>
              <a:rPr lang="ko-KR" altLang="en-US" dirty="0"/>
              <a:t>포트가 널리 보급되어 있어 인기 있던 카메라 인터페이스 입니다</a:t>
            </a:r>
            <a:r>
              <a:rPr lang="en-US" altLang="ko-KR" dirty="0"/>
              <a:t>. </a:t>
            </a:r>
            <a:r>
              <a:rPr lang="ko-KR" altLang="en-US" dirty="0"/>
              <a:t>동시에 전원 공급이 가능하고</a:t>
            </a:r>
            <a:r>
              <a:rPr lang="en-US" altLang="ko-KR" dirty="0"/>
              <a:t>, </a:t>
            </a:r>
            <a:r>
              <a:rPr lang="ko-KR" altLang="en-US" dirty="0"/>
              <a:t>여러</a:t>
            </a:r>
            <a:r>
              <a:rPr lang="ko-KR" altLang="en-US" baseline="0" dirty="0"/>
              <a:t> 대의 카메라 연결이 가능합니다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하지만 느린 전송 속도와 커넥터 구조 상 전원 핀 합선이 되어 기기나 포트에 손상을 가져올 수 있다고 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Camera Link Machine Camera </a:t>
            </a:r>
            <a:r>
              <a:rPr lang="ko-KR" altLang="en-US" baseline="0" dirty="0"/>
              <a:t>용도로 제작된 인터페이스 중 하나입니다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고속이지만</a:t>
            </a:r>
            <a:r>
              <a:rPr lang="en-US" altLang="ko-KR" baseline="0" dirty="0"/>
              <a:t>, Camera Link capture card</a:t>
            </a:r>
            <a:r>
              <a:rPr lang="ko-KR" altLang="en-US" baseline="0" dirty="0"/>
              <a:t>로</a:t>
            </a:r>
            <a:r>
              <a:rPr lang="en-US" altLang="ko-KR" baseline="0" dirty="0"/>
              <a:t> </a:t>
            </a:r>
            <a:r>
              <a:rPr lang="ko-KR" altLang="en-US" baseline="0" dirty="0"/>
              <a:t>데이터를 받아야 하는 불편함을 가지고 있다</a:t>
            </a:r>
            <a:r>
              <a:rPr lang="en-US" altLang="ko-KR" baseline="0" dirty="0"/>
              <a:t>/</a:t>
            </a:r>
          </a:p>
          <a:p>
            <a:r>
              <a:rPr lang="en-US" altLang="ko-KR" baseline="0" dirty="0" err="1"/>
              <a:t>CoaXPress</a:t>
            </a:r>
            <a:r>
              <a:rPr lang="en-US" altLang="ko-KR" baseline="0" dirty="0"/>
              <a:t> </a:t>
            </a:r>
            <a:r>
              <a:rPr lang="ko-KR" altLang="en-US" baseline="0" dirty="0"/>
              <a:t>단일 케이블로 </a:t>
            </a:r>
            <a:r>
              <a:rPr lang="en-US" altLang="ko-KR" baseline="0" dirty="0"/>
              <a:t>6.25Gb/s 100</a:t>
            </a:r>
            <a:r>
              <a:rPr lang="ko-KR" altLang="en-US" baseline="0" dirty="0"/>
              <a:t>미터 길이 최대 </a:t>
            </a:r>
            <a:r>
              <a:rPr lang="en-US" altLang="ko-KR" baseline="0" dirty="0"/>
              <a:t>25Gb/s</a:t>
            </a:r>
            <a:r>
              <a:rPr lang="ko-KR" altLang="en-US" baseline="0" dirty="0"/>
              <a:t>까지 속도가 가능</a:t>
            </a:r>
            <a:r>
              <a:rPr lang="en-US" altLang="ko-KR" baseline="0" dirty="0"/>
              <a:t>, frame grabber</a:t>
            </a:r>
            <a:r>
              <a:rPr lang="ko-KR" altLang="en-US" baseline="0" dirty="0"/>
              <a:t>가 필요함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baseline="0" dirty="0"/>
              <a:t>USB2.0 </a:t>
            </a:r>
            <a:r>
              <a:rPr lang="ko-KR" altLang="en-US" baseline="0" dirty="0"/>
              <a:t>가장 널리 보급된 인터페이스 중 하나이기에</a:t>
            </a:r>
            <a:r>
              <a:rPr lang="en-US" altLang="ko-KR" baseline="0" dirty="0"/>
              <a:t> </a:t>
            </a:r>
            <a:r>
              <a:rPr lang="ko-KR" altLang="en-US" baseline="0" dirty="0"/>
              <a:t>많이 사용되지만</a:t>
            </a:r>
            <a:r>
              <a:rPr lang="en-US" altLang="ko-KR" baseline="0" dirty="0"/>
              <a:t>, </a:t>
            </a:r>
            <a:r>
              <a:rPr lang="ko-KR" altLang="en-US" baseline="0" dirty="0"/>
              <a:t>느린 전송 속도</a:t>
            </a:r>
            <a:r>
              <a:rPr lang="en-US" altLang="ko-KR" baseline="0" dirty="0"/>
              <a:t>, </a:t>
            </a:r>
            <a:r>
              <a:rPr lang="ko-KR" altLang="en-US" baseline="0" dirty="0"/>
              <a:t>따로 전원을 </a:t>
            </a:r>
            <a:r>
              <a:rPr lang="ko-KR" altLang="en-US" baseline="0" dirty="0" err="1"/>
              <a:t>공급해야하는</a:t>
            </a:r>
            <a:r>
              <a:rPr lang="ko-KR" altLang="en-US" baseline="0" dirty="0"/>
              <a:t> 등 여러 단점을 가지고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dirty="0"/>
              <a:t>USB3.0 </a:t>
            </a:r>
            <a:r>
              <a:rPr lang="ko-KR" altLang="en-US" dirty="0"/>
              <a:t>빠른 속도 대부분 </a:t>
            </a:r>
            <a:r>
              <a:rPr lang="en-US" altLang="ko-KR" dirty="0"/>
              <a:t>PC</a:t>
            </a:r>
            <a:r>
              <a:rPr lang="ko-KR" altLang="en-US" dirty="0"/>
              <a:t>와 직접 연결이 가능한</a:t>
            </a:r>
            <a:r>
              <a:rPr lang="ko-KR" altLang="en-US" baseline="0" dirty="0"/>
              <a:t> 큰 장점을 가지고 있는 인터페이스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baseline="0" dirty="0"/>
              <a:t>GIGE </a:t>
            </a:r>
            <a:r>
              <a:rPr lang="ko-KR" altLang="en-US" baseline="0" dirty="0"/>
              <a:t>긴 케이블을 이용하면서 빠른 전송 속도를 보장하며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여러 카메라와 연결을 보장해줍니다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또한 </a:t>
            </a:r>
            <a:r>
              <a:rPr lang="en-US" altLang="ko-KR" baseline="0" dirty="0" err="1"/>
              <a:t>PoE</a:t>
            </a:r>
            <a:r>
              <a:rPr lang="ko-KR" altLang="en-US" baseline="0" dirty="0"/>
              <a:t>를 이용한다면 인터페이스로 전원 공급이 가능합니다</a:t>
            </a:r>
            <a:r>
              <a:rPr lang="en-US" altLang="ko-KR" baseline="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DFE546-69EA-49D7-A8F6-19730B0F8C2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238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처음 센서 시스템 관리는 </a:t>
            </a:r>
            <a:r>
              <a:rPr lang="ko-KR" altLang="en-US" dirty="0" err="1"/>
              <a:t>임베디드를</a:t>
            </a:r>
            <a:r>
              <a:rPr lang="ko-KR" altLang="en-US" dirty="0"/>
              <a:t> 활용하여 제작되었습니다</a:t>
            </a:r>
            <a:r>
              <a:rPr lang="en-US" altLang="ko-KR" dirty="0"/>
              <a:t>. </a:t>
            </a:r>
            <a:r>
              <a:rPr lang="ko-KR" altLang="en-US" dirty="0"/>
              <a:t>많은 연산이 필요한 자율 주행 자동차에서는 그때 당시의 </a:t>
            </a:r>
            <a:r>
              <a:rPr lang="ko-KR" altLang="en-US" dirty="0" err="1"/>
              <a:t>임베디드로는</a:t>
            </a:r>
            <a:r>
              <a:rPr lang="ko-KR" altLang="en-US" baseline="0" dirty="0"/>
              <a:t> 한계가 존재했습니다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추후</a:t>
            </a:r>
            <a:r>
              <a:rPr lang="en-US" altLang="ko-KR" dirty="0"/>
              <a:t> </a:t>
            </a:r>
            <a:r>
              <a:rPr lang="ko-KR" altLang="en-US" dirty="0"/>
              <a:t>네트워크의 발전으로 고비용의 연산을 고기능의 중앙서버로 데이터를 송수신하는 </a:t>
            </a:r>
            <a:r>
              <a:rPr lang="ko-KR" altLang="en-US" dirty="0" err="1"/>
              <a:t>클라우드</a:t>
            </a:r>
            <a:r>
              <a:rPr lang="ko-KR" altLang="en-US" dirty="0"/>
              <a:t> 컴퓨팅이 대세를 이루었습니다</a:t>
            </a:r>
            <a:r>
              <a:rPr lang="en-US" altLang="ko-KR" dirty="0"/>
              <a:t>. </a:t>
            </a:r>
            <a:r>
              <a:rPr lang="ko-KR" altLang="en-US" dirty="0"/>
              <a:t>하지만</a:t>
            </a:r>
            <a:r>
              <a:rPr lang="en-US" altLang="ko-KR" dirty="0"/>
              <a:t>, 5G</a:t>
            </a:r>
            <a:r>
              <a:rPr lang="ko-KR" altLang="en-US" dirty="0"/>
              <a:t>라는 저 </a:t>
            </a:r>
            <a:r>
              <a:rPr lang="ko-KR" altLang="en-US" dirty="0" err="1"/>
              <a:t>지연률이라는</a:t>
            </a:r>
            <a:r>
              <a:rPr lang="ko-KR" altLang="en-US" dirty="0"/>
              <a:t> 장점을 가진 통신망의 등장으로도 빠른 속도로 달리기에 빠른 반응과</a:t>
            </a:r>
            <a:r>
              <a:rPr lang="en-US" altLang="ko-KR" dirty="0"/>
              <a:t>, </a:t>
            </a:r>
            <a:r>
              <a:rPr lang="ko-KR" altLang="en-US" dirty="0"/>
              <a:t>사람이 목숨이 걸린 일이기에 끊어짐 없이 반응을 </a:t>
            </a:r>
            <a:r>
              <a:rPr lang="ko-KR" altLang="en-US" dirty="0" err="1"/>
              <a:t>해야하는</a:t>
            </a:r>
            <a:r>
              <a:rPr lang="ko-KR" altLang="en-US" dirty="0"/>
              <a:t> 자율 주행 자동차에서는 한계를 보였습니다</a:t>
            </a:r>
            <a:r>
              <a:rPr lang="en-US" altLang="ko-KR" dirty="0"/>
              <a:t>. </a:t>
            </a:r>
            <a:r>
              <a:rPr lang="ko-KR" altLang="en-US" dirty="0"/>
              <a:t>그에 대한 대안으로 </a:t>
            </a:r>
            <a:r>
              <a:rPr lang="ko-KR" altLang="en-US" dirty="0" err="1"/>
              <a:t>임베디드</a:t>
            </a:r>
            <a:r>
              <a:rPr lang="ko-KR" altLang="en-US" dirty="0"/>
              <a:t> 시스템의 기술 발전</a:t>
            </a:r>
            <a:r>
              <a:rPr lang="ko-KR" altLang="en-US" baseline="0" dirty="0"/>
              <a:t> 속에서</a:t>
            </a:r>
            <a:r>
              <a:rPr lang="ko-KR" altLang="en-US" dirty="0"/>
              <a:t> </a:t>
            </a:r>
            <a:r>
              <a:rPr lang="ko-KR" altLang="en-US" dirty="0" err="1"/>
              <a:t>엣지</a:t>
            </a:r>
            <a:r>
              <a:rPr lang="ko-KR" altLang="en-US" dirty="0"/>
              <a:t> 컴퓨터가 등장하였고</a:t>
            </a:r>
            <a:r>
              <a:rPr lang="en-US" altLang="ko-KR" dirty="0"/>
              <a:t>, </a:t>
            </a:r>
            <a:r>
              <a:rPr lang="ko-KR" altLang="en-US" dirty="0"/>
              <a:t>온 디바이스에서 연산을 처리하기에 </a:t>
            </a:r>
            <a:r>
              <a:rPr lang="ko-KR" altLang="en-US" dirty="0" err="1"/>
              <a:t>클라우드가</a:t>
            </a:r>
            <a:r>
              <a:rPr lang="ko-KR" altLang="en-US" dirty="0"/>
              <a:t> 가진 단점을 극복할 수 있다는 점을 보였습니다</a:t>
            </a:r>
            <a:r>
              <a:rPr lang="en-US" altLang="ko-KR" dirty="0"/>
              <a:t>. </a:t>
            </a:r>
            <a:r>
              <a:rPr lang="ko-KR" altLang="en-US" dirty="0"/>
              <a:t>그렇기에</a:t>
            </a:r>
            <a:r>
              <a:rPr lang="en-US" altLang="ko-KR" dirty="0"/>
              <a:t> </a:t>
            </a:r>
            <a:r>
              <a:rPr lang="ko-KR" altLang="en-US" dirty="0"/>
              <a:t>현재 자율 주행 자동차 시장은 </a:t>
            </a:r>
            <a:r>
              <a:rPr lang="ko-KR" altLang="en-US" dirty="0" err="1"/>
              <a:t>엣지</a:t>
            </a:r>
            <a:r>
              <a:rPr lang="ko-KR" altLang="en-US" dirty="0"/>
              <a:t> 컴퓨터를 이용한 개발과 연구가 대세를 이루고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그렇다면 </a:t>
            </a:r>
            <a:r>
              <a:rPr lang="ko-KR" altLang="en-US" dirty="0" err="1"/>
              <a:t>엣지</a:t>
            </a:r>
            <a:r>
              <a:rPr lang="ko-KR" altLang="en-US" dirty="0"/>
              <a:t> 컴퓨터를</a:t>
            </a:r>
            <a:r>
              <a:rPr lang="ko-KR" altLang="en-US" baseline="0" dirty="0"/>
              <a:t> 간략하게 설명하자면</a:t>
            </a:r>
            <a:r>
              <a:rPr lang="en-US" altLang="ko-KR" baseline="0" dirty="0"/>
              <a:t>, </a:t>
            </a:r>
            <a:r>
              <a:rPr lang="ko-KR" altLang="en-US" baseline="0" dirty="0"/>
              <a:t>온 디바이스 혹은 지역적으로 위치한 서버라고 설명 할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dirty="0" err="1"/>
              <a:t>엣지</a:t>
            </a:r>
            <a:r>
              <a:rPr lang="ko-KR" altLang="en-US" dirty="0"/>
              <a:t> 컴퓨터의 예시를 들자면 현재 연구실에서 사용 중인 </a:t>
            </a:r>
            <a:r>
              <a:rPr lang="en-US" altLang="ko-KR" dirty="0"/>
              <a:t>Jetson </a:t>
            </a:r>
            <a:r>
              <a:rPr lang="ko-KR" altLang="en-US" dirty="0"/>
              <a:t>시리즈를 들 수 있고</a:t>
            </a:r>
            <a:r>
              <a:rPr lang="en-US" altLang="ko-KR" dirty="0"/>
              <a:t>, </a:t>
            </a:r>
            <a:r>
              <a:rPr lang="ko-KR" altLang="en-US" dirty="0"/>
              <a:t>이번 </a:t>
            </a:r>
            <a:r>
              <a:rPr lang="ko-KR" altLang="en-US" dirty="0" err="1"/>
              <a:t>윈터스쿨에서</a:t>
            </a:r>
            <a:r>
              <a:rPr lang="ko-KR" altLang="en-US" dirty="0"/>
              <a:t> 진행하는 내용이 </a:t>
            </a:r>
            <a:r>
              <a:rPr lang="ko-KR" altLang="en-US" dirty="0" err="1"/>
              <a:t>엣지</a:t>
            </a:r>
            <a:r>
              <a:rPr lang="ko-KR" altLang="en-US" dirty="0"/>
              <a:t> 컴퓨터라고 볼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DFE546-69EA-49D7-A8F6-19730B0F8C2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947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 우리가 사용하는 윈도우가 아닌 </a:t>
            </a:r>
            <a:r>
              <a:rPr lang="ko-KR" altLang="en-US" dirty="0" err="1"/>
              <a:t>리눅스를</a:t>
            </a:r>
            <a:r>
              <a:rPr lang="ko-KR" altLang="en-US" dirty="0"/>
              <a:t> 사용할까요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Window</a:t>
            </a:r>
            <a:r>
              <a:rPr lang="ko-KR" altLang="en-US" dirty="0"/>
              <a:t>의 장점은 사용자</a:t>
            </a:r>
            <a:r>
              <a:rPr lang="ko-KR" altLang="en-US" baseline="0" dirty="0"/>
              <a:t> 편리에 초점을 맞춰져 만들어진 </a:t>
            </a:r>
            <a:r>
              <a:rPr lang="en-US" altLang="ko-KR" baseline="0" dirty="0"/>
              <a:t>OS </a:t>
            </a:r>
            <a:r>
              <a:rPr lang="ko-KR" altLang="en-US" baseline="0" dirty="0"/>
              <a:t>입니다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대부분이 아이콘 형태로 </a:t>
            </a:r>
            <a:r>
              <a:rPr lang="en-US" altLang="ko-KR" baseline="0" dirty="0"/>
              <a:t>GUI</a:t>
            </a:r>
            <a:r>
              <a:rPr lang="ko-KR" altLang="en-US" baseline="0" dirty="0"/>
              <a:t>환경을 제공하고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명령어가 아닌 사용자의 여러 행동으로 여러 기능들이 수행이 가능합니다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r>
              <a:rPr lang="ko-KR" altLang="en-US" dirty="0"/>
              <a:t>하지만 </a:t>
            </a:r>
            <a:r>
              <a:rPr lang="ko-KR" altLang="en-US" dirty="0" err="1"/>
              <a:t>리눅스는</a:t>
            </a:r>
            <a:r>
              <a:rPr lang="ko-KR" altLang="en-US" dirty="0"/>
              <a:t> 사용자들의 참여와 피드백으로</a:t>
            </a:r>
            <a:r>
              <a:rPr lang="ko-KR" altLang="en-US" baseline="0" dirty="0"/>
              <a:t> 윈도우 보다 진보된 기술을 가지고 있고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보다 신뢰도가 높습니다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DFE546-69EA-49D7-A8F6-19730B0F8C2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9949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정적 장점 </a:t>
            </a:r>
            <a:r>
              <a:rPr lang="en-US" altLang="ko-KR" dirty="0"/>
              <a:t>: </a:t>
            </a:r>
            <a:r>
              <a:rPr lang="ko-KR" altLang="en-US" dirty="0"/>
              <a:t>속도 빠름</a:t>
            </a:r>
            <a:r>
              <a:rPr lang="en-US" altLang="ko-KR" dirty="0"/>
              <a:t>, </a:t>
            </a:r>
            <a:r>
              <a:rPr lang="ko-KR" altLang="en-US" dirty="0"/>
              <a:t>실행 파일만 있으면 됨</a:t>
            </a:r>
            <a:r>
              <a:rPr lang="en-US" altLang="ko-KR" dirty="0"/>
              <a:t> </a:t>
            </a:r>
            <a:r>
              <a:rPr lang="ko-KR" altLang="en-US" dirty="0"/>
              <a:t>단점 </a:t>
            </a:r>
            <a:r>
              <a:rPr lang="en-US" altLang="ko-KR" dirty="0"/>
              <a:t>: </a:t>
            </a:r>
            <a:r>
              <a:rPr lang="ko-KR" altLang="en-US" dirty="0"/>
              <a:t>용량 증가</a:t>
            </a:r>
            <a:endParaRPr lang="en-US" altLang="ko-KR" dirty="0"/>
          </a:p>
          <a:p>
            <a:r>
              <a:rPr lang="ko-KR" altLang="en-US" dirty="0"/>
              <a:t>동적 장점 </a:t>
            </a:r>
            <a:r>
              <a:rPr lang="en-US" altLang="ko-KR" dirty="0"/>
              <a:t>: </a:t>
            </a:r>
            <a:r>
              <a:rPr lang="ko-KR" altLang="en-US" dirty="0"/>
              <a:t>용량 감소</a:t>
            </a:r>
            <a:r>
              <a:rPr lang="en-US" altLang="ko-KR" dirty="0"/>
              <a:t>, </a:t>
            </a:r>
            <a:r>
              <a:rPr lang="ko-KR" altLang="en-US" dirty="0"/>
              <a:t>함수 재사용량 증대</a:t>
            </a:r>
            <a:r>
              <a:rPr lang="en-US" altLang="ko-KR" dirty="0"/>
              <a:t>. </a:t>
            </a:r>
            <a:r>
              <a:rPr lang="ko-KR" altLang="en-US" dirty="0"/>
              <a:t>단점 </a:t>
            </a:r>
            <a:r>
              <a:rPr lang="en-US" altLang="ko-KR" dirty="0"/>
              <a:t>: </a:t>
            </a:r>
            <a:r>
              <a:rPr lang="ko-KR" altLang="en-US" dirty="0"/>
              <a:t>속도 </a:t>
            </a:r>
            <a:r>
              <a:rPr lang="ko-KR" altLang="en-US" dirty="0" err="1"/>
              <a:t>느려짐</a:t>
            </a:r>
            <a:r>
              <a:rPr lang="en-US" altLang="ko-KR" dirty="0"/>
              <a:t>, </a:t>
            </a:r>
            <a:r>
              <a:rPr lang="ko-KR" altLang="en-US" dirty="0" err="1"/>
              <a:t>배포시</a:t>
            </a:r>
            <a:r>
              <a:rPr lang="ko-KR" altLang="en-US" dirty="0"/>
              <a:t> 실행 파일과 라이브러리를 제공해야함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FE546-69EA-49D7-A8F6-19730B0F8C2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834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현재 연구 진행 중인 자율주행 자동차는 레벨</a:t>
            </a:r>
            <a:r>
              <a:rPr lang="en-US" altLang="ko-KR" dirty="0" smtClean="0"/>
              <a:t>3</a:t>
            </a:r>
            <a:r>
              <a:rPr lang="ko-KR" altLang="en-US" dirty="0" smtClean="0"/>
              <a:t>에 해당하면 그림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우버</a:t>
            </a:r>
            <a:r>
              <a:rPr lang="ko-KR" altLang="en-US" dirty="0" smtClean="0"/>
              <a:t> 차다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자율주행차의</a:t>
            </a:r>
            <a:r>
              <a:rPr lang="ko-KR" altLang="en-US" dirty="0" smtClean="0"/>
              <a:t> 구조는 크게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센싱</a:t>
            </a:r>
            <a:r>
              <a:rPr lang="ko-KR" altLang="en-US" baseline="0" dirty="0" smtClean="0"/>
              <a:t> 인지 의사 결정으로 나누어진다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센싱에는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GPS/IMU, </a:t>
            </a:r>
            <a:r>
              <a:rPr lang="ko-KR" altLang="en-US" baseline="0" dirty="0" smtClean="0"/>
              <a:t>라이다 카메라 등이 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인지에는 자신의 위치와 주변을 그리는 </a:t>
            </a:r>
            <a:r>
              <a:rPr lang="ko-KR" altLang="en-US" baseline="0" dirty="0" err="1" smtClean="0"/>
              <a:t>로컬라이제이션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차량이나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사람등</a:t>
            </a:r>
            <a:r>
              <a:rPr lang="ko-KR" altLang="en-US" baseline="0" dirty="0" smtClean="0"/>
              <a:t> 대상을 파악하는 개체 인지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사고나 행동을 예측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계획하기 위한 개체 추적이 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의사결정에는 경로 계획 동작예측 장애물 회피로 차량의 효율적인 판단과 행동을 계획한다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이번 발표에서는 </a:t>
            </a:r>
            <a:r>
              <a:rPr lang="ko-KR" altLang="en-US" baseline="0" dirty="0" err="1" smtClean="0"/>
              <a:t>센싱에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집중하고자한다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DFE546-69EA-49D7-A8F6-19730B0F8C2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907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Localizataion</a:t>
            </a:r>
            <a:r>
              <a:rPr lang="ko-KR" altLang="en-US" dirty="0" smtClean="0"/>
              <a:t>을 해결하는 방법으로 </a:t>
            </a:r>
            <a:r>
              <a:rPr lang="en-US" altLang="ko-KR" dirty="0" smtClean="0"/>
              <a:t>GNSS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IMU </a:t>
            </a:r>
            <a:r>
              <a:rPr lang="ko-KR" altLang="en-US" dirty="0" smtClean="0"/>
              <a:t>조합으로 많이 사용된다</a:t>
            </a:r>
            <a:r>
              <a:rPr lang="en-US" altLang="ko-KR" dirty="0" smtClean="0"/>
              <a:t>. GNSS</a:t>
            </a:r>
            <a:r>
              <a:rPr lang="ko-KR" altLang="en-US" dirty="0" smtClean="0"/>
              <a:t>는 흔히 아는 </a:t>
            </a:r>
            <a:r>
              <a:rPr lang="en-US" altLang="ko-KR" dirty="0" smtClean="0"/>
              <a:t>GPS</a:t>
            </a:r>
            <a:r>
              <a:rPr lang="ko-KR" altLang="en-US" dirty="0" smtClean="0"/>
              <a:t>로 위성의 시간 정보와 궤도의 매개변수를 보내고</a:t>
            </a:r>
            <a:r>
              <a:rPr lang="en-US" altLang="ko-KR" dirty="0" smtClean="0"/>
              <a:t>, 3</a:t>
            </a:r>
            <a:r>
              <a:rPr lang="ko-KR" altLang="en-US" dirty="0" smtClean="0"/>
              <a:t>개 이상의 위성을 이용한 삼각 측량법으로 삼차원 위치 정보를 얻는다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IMU</a:t>
            </a:r>
            <a:r>
              <a:rPr lang="ko-KR" altLang="en-US" dirty="0" smtClean="0"/>
              <a:t>는 가속도계와 </a:t>
            </a:r>
            <a:r>
              <a:rPr lang="ko-KR" altLang="en-US" dirty="0" err="1" smtClean="0"/>
              <a:t>자이로스코프로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6</a:t>
            </a:r>
            <a:r>
              <a:rPr lang="ko-KR" altLang="en-US" dirty="0" smtClean="0"/>
              <a:t>축의 정보를 얻는다</a:t>
            </a:r>
            <a:r>
              <a:rPr lang="en-US" altLang="ko-KR" dirty="0" smtClean="0"/>
              <a:t>.</a:t>
            </a:r>
          </a:p>
          <a:p>
            <a:r>
              <a:rPr lang="en-US" altLang="ko-KR" baseline="0" dirty="0" smtClean="0"/>
              <a:t>GPS</a:t>
            </a:r>
            <a:r>
              <a:rPr lang="ko-KR" altLang="en-US" baseline="0" dirty="0" smtClean="0"/>
              <a:t>는 정확성을 가지고 있지만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업데이트 주기가 </a:t>
            </a:r>
            <a:r>
              <a:rPr lang="en-US" altLang="ko-KR" baseline="0" dirty="0" smtClean="0"/>
              <a:t>10HZ</a:t>
            </a:r>
            <a:r>
              <a:rPr lang="ko-KR" altLang="en-US" baseline="0" dirty="0" smtClean="0"/>
              <a:t>로 자율주행차량에서 이용하기엔 치명적이지만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반면에 </a:t>
            </a:r>
            <a:r>
              <a:rPr lang="en-US" altLang="ko-KR" baseline="0" dirty="0" smtClean="0"/>
              <a:t>IMU</a:t>
            </a:r>
            <a:r>
              <a:rPr lang="ko-KR" altLang="en-US" baseline="0" dirty="0" smtClean="0"/>
              <a:t>는 업데이트 주기가 </a:t>
            </a:r>
            <a:r>
              <a:rPr lang="en-US" altLang="ko-KR" baseline="0" dirty="0" smtClean="0"/>
              <a:t>200HZ</a:t>
            </a:r>
            <a:r>
              <a:rPr lang="ko-KR" altLang="en-US" baseline="0" dirty="0" smtClean="0"/>
              <a:t>로 상당히 빠른 편이다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하지만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시간이 지나면서 오차의 누적이 생겨 단점으로 작용된다</a:t>
            </a:r>
            <a:r>
              <a:rPr lang="en-US" altLang="ko-KR" baseline="0" dirty="0" smtClean="0"/>
              <a:t>. GPS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IMU</a:t>
            </a:r>
            <a:r>
              <a:rPr lang="ko-KR" altLang="en-US" baseline="0" dirty="0" smtClean="0"/>
              <a:t>를 잘 조합하여 사용하면 서로의 장단점을 보완하여 정확한 정보를 실시간으로 업데이트 할 수 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DFE546-69EA-49D7-A8F6-19730B0F8C2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461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LiDAR</a:t>
            </a:r>
            <a:r>
              <a:rPr lang="ko-KR" altLang="en-US" dirty="0" smtClean="0"/>
              <a:t>는 레이저 빔을 표면에 쏴서 </a:t>
            </a:r>
            <a:r>
              <a:rPr lang="ko-KR" altLang="en-US" dirty="0" err="1" smtClean="0"/>
              <a:t>반사될때까지</a:t>
            </a:r>
            <a:r>
              <a:rPr lang="ko-KR" altLang="en-US" dirty="0" smtClean="0"/>
              <a:t> 걸리는 시간을 재는 방식으로 거리를 측정한다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정확도가 상당히 높은 편이다</a:t>
            </a:r>
            <a:r>
              <a:rPr lang="en-US" altLang="ko-KR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라이다는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Hd</a:t>
            </a:r>
            <a:r>
              <a:rPr lang="en-US" altLang="ko-KR" baseline="0" dirty="0" smtClean="0"/>
              <a:t> map</a:t>
            </a:r>
            <a:r>
              <a:rPr lang="ko-KR" altLang="en-US" baseline="0" dirty="0" smtClean="0"/>
              <a:t>을 생성하여 물체를 추정하고 인지한다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LiDAR </a:t>
            </a:r>
            <a:r>
              <a:rPr lang="ko-KR" altLang="en-US" baseline="0" dirty="0" smtClean="0"/>
              <a:t>한계 환경에 예민하다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노면이 젖은 상태이거나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빛을 반사시키는 물체에 대해서는 빔이 반사 값에 인해 오차가 생긴다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두번째는</a:t>
            </a:r>
            <a:r>
              <a:rPr lang="ko-KR" altLang="en-US" baseline="0" dirty="0" smtClean="0"/>
              <a:t> 비싼 가격이다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한대당 </a:t>
            </a:r>
            <a:r>
              <a:rPr lang="en-US" altLang="ko-KR" baseline="0" dirty="0" smtClean="0"/>
              <a:t>100,000</a:t>
            </a:r>
            <a:r>
              <a:rPr lang="ko-KR" altLang="en-US" baseline="0" dirty="0" smtClean="0"/>
              <a:t>달러이다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또 </a:t>
            </a:r>
            <a:r>
              <a:rPr lang="en-US" altLang="ko-KR" baseline="0" dirty="0" smtClean="0"/>
              <a:t>IPIU</a:t>
            </a:r>
            <a:r>
              <a:rPr lang="ko-KR" altLang="en-US" baseline="0" dirty="0" smtClean="0"/>
              <a:t>에 참가한 </a:t>
            </a:r>
            <a:r>
              <a:rPr lang="en-US" altLang="ko-KR" baseline="0" dirty="0" smtClean="0"/>
              <a:t>LiDAR </a:t>
            </a:r>
            <a:r>
              <a:rPr lang="ko-KR" altLang="en-US" baseline="0" dirty="0" smtClean="0"/>
              <a:t>제작 업체에서 한 이야기로는 검은색 물체에 대해서는 인식을 제대로 못한다고 한다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또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DFE546-69EA-49D7-A8F6-19730B0F8C2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251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레이더와 </a:t>
            </a:r>
            <a:r>
              <a:rPr lang="ko-KR" altLang="en-US" dirty="0" err="1" smtClean="0"/>
              <a:t>소나는</a:t>
            </a:r>
            <a:r>
              <a:rPr lang="ko-KR" altLang="en-US" dirty="0" smtClean="0"/>
              <a:t> </a:t>
            </a:r>
            <a:r>
              <a:rPr lang="ko-KR" altLang="en-US" dirty="0" smtClean="0"/>
              <a:t>근접한 대상에</a:t>
            </a:r>
            <a:r>
              <a:rPr lang="ko-KR" altLang="en-US" baseline="0" dirty="0" smtClean="0"/>
              <a:t> 대해서 거리뿐만 아니라 속도에 대한 정보도 담을 수 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그렇기에</a:t>
            </a:r>
            <a:r>
              <a:rPr lang="ko-KR" altLang="en-US" dirty="0" smtClean="0"/>
              <a:t> 긴급한 동작을 수행할 때 사용한다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예를 들어 어떤 대상이 차량에 가까이 다가왔을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인지를 하고 급하게 브레이크를 작동시키거나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안전 벨트를 당기는 행위를 수행한다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DFE546-69EA-49D7-A8F6-19730B0F8C2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026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우리 랩실에서 사용되는 카메라 센서가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카메라 센서는 크게 스테레오와 </a:t>
            </a:r>
            <a:r>
              <a:rPr lang="ko-KR" altLang="en-US" dirty="0" err="1" smtClean="0"/>
              <a:t>모노쿨러</a:t>
            </a:r>
            <a:r>
              <a:rPr lang="ko-KR" altLang="en-US" dirty="0" smtClean="0"/>
              <a:t> 두 가지로 </a:t>
            </a:r>
            <a:r>
              <a:rPr lang="ko-KR" altLang="en-US" dirty="0" err="1" smtClean="0"/>
              <a:t>나눠어지며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인지와 </a:t>
            </a:r>
            <a:r>
              <a:rPr lang="ko-KR" altLang="en-US" dirty="0" err="1" smtClean="0"/>
              <a:t>로컬리제이션에서</a:t>
            </a:r>
            <a:r>
              <a:rPr lang="ko-KR" altLang="en-US" dirty="0" smtClean="0"/>
              <a:t> 많이 사용된다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DFE546-69EA-49D7-A8F6-19730B0F8C2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629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절대 영도 이상의 모든 물체는 적외선을 방출하기 때문에 적외선 카메라를 이용하여 야간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안개</a:t>
            </a:r>
            <a:r>
              <a:rPr lang="en-US" altLang="ko-KR" baseline="0" dirty="0"/>
              <a:t>, </a:t>
            </a:r>
            <a:r>
              <a:rPr lang="ko-KR" altLang="en-US" baseline="0" dirty="0"/>
              <a:t>비처럼 </a:t>
            </a:r>
            <a:r>
              <a:rPr lang="en-US" altLang="ko-KR" baseline="0" dirty="0"/>
              <a:t>RGB </a:t>
            </a:r>
            <a:r>
              <a:rPr lang="ko-KR" altLang="en-US" baseline="0" dirty="0"/>
              <a:t>상에서 보이지 않는 상황에서도 물체의 열에너지로 관측이 가능하다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DFE546-69EA-49D7-A8F6-19730B0F8C2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604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</a:t>
            </a:r>
            <a:r>
              <a:rPr lang="en-US" altLang="ko-KR" dirty="0"/>
              <a:t>1</a:t>
            </a:r>
            <a:r>
              <a:rPr lang="ko-KR" altLang="en-US" dirty="0"/>
              <a:t>의</a:t>
            </a:r>
            <a:r>
              <a:rPr lang="ko-KR" altLang="en-US" baseline="0" dirty="0"/>
              <a:t> </a:t>
            </a:r>
            <a:r>
              <a:rPr lang="en-US" altLang="ko-KR" baseline="0" dirty="0"/>
              <a:t>Night vison</a:t>
            </a:r>
            <a:r>
              <a:rPr lang="ko-KR" altLang="en-US" baseline="0" dirty="0"/>
              <a:t>이 녹색인 이유는 녹색이 눈의 피로를 줄인다고 하여</a:t>
            </a:r>
            <a:r>
              <a:rPr lang="en-US" altLang="ko-KR" baseline="0" dirty="0"/>
              <a:t>, Gray</a:t>
            </a:r>
            <a:r>
              <a:rPr lang="ko-KR" altLang="en-US" baseline="0" dirty="0"/>
              <a:t>가 아닌 녹색을 입혔다고 한다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초기의 컴퓨터가 </a:t>
            </a:r>
            <a:r>
              <a:rPr lang="ko-KR" altLang="en-US" baseline="0" dirty="0" err="1"/>
              <a:t>녹새의</a:t>
            </a:r>
            <a:r>
              <a:rPr lang="ko-KR" altLang="en-US" baseline="0" dirty="0"/>
              <a:t> 글씨를 띄운 것과 같은 이유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DFE546-69EA-49D7-A8F6-19730B0F8C2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92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베이어 필터 패턴을 보면 초록색이 많은 비중을 차지하고 있습니다</a:t>
            </a:r>
            <a:r>
              <a:rPr lang="en-US" altLang="ko-KR" dirty="0"/>
              <a:t>. </a:t>
            </a:r>
            <a:r>
              <a:rPr lang="ko-KR" altLang="en-US" dirty="0"/>
              <a:t>인간의 시각 특성을 </a:t>
            </a:r>
            <a:r>
              <a:rPr lang="ko-KR" altLang="en-US" dirty="0" err="1"/>
              <a:t>따라하여</a:t>
            </a:r>
            <a:r>
              <a:rPr lang="en-US" altLang="ko-KR" dirty="0"/>
              <a:t>,</a:t>
            </a:r>
            <a:r>
              <a:rPr lang="en-US" altLang="ko-KR" baseline="0" dirty="0"/>
              <a:t> G</a:t>
            </a:r>
            <a:r>
              <a:rPr lang="ko-KR" altLang="en-US" dirty="0"/>
              <a:t> </a:t>
            </a:r>
            <a:r>
              <a:rPr lang="en-US" altLang="ko-KR" dirty="0"/>
              <a:t>50% B 25% R 25%</a:t>
            </a:r>
            <a:r>
              <a:rPr lang="ko-KR" altLang="en-US" dirty="0"/>
              <a:t>로 구성이 되어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DFE546-69EA-49D7-A8F6-19730B0F8C2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895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AA4D5-7E1E-47C7-952D-28459C270280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DD519-2080-43E7-A2E6-DF0E2426D4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497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AA4D5-7E1E-47C7-952D-28459C270280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DD519-2080-43E7-A2E6-DF0E2426D4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385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AA4D5-7E1E-47C7-952D-28459C270280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DD519-2080-43E7-A2E6-DF0E2426D4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290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AA4D5-7E1E-47C7-952D-28459C270280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DD519-2080-43E7-A2E6-DF0E2426D4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984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AA4D5-7E1E-47C7-952D-28459C270280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DD519-2080-43E7-A2E6-DF0E2426D4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071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AA4D5-7E1E-47C7-952D-28459C270280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DD519-2080-43E7-A2E6-DF0E2426D4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230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AA4D5-7E1E-47C7-952D-28459C270280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DD519-2080-43E7-A2E6-DF0E2426D4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162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AA4D5-7E1E-47C7-952D-28459C270280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DD519-2080-43E7-A2E6-DF0E2426D4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791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AA4D5-7E1E-47C7-952D-28459C270280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DD519-2080-43E7-A2E6-DF0E2426D4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704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AA4D5-7E1E-47C7-952D-28459C270280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DD519-2080-43E7-A2E6-DF0E2426D4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683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AA4D5-7E1E-47C7-952D-28459C270280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DD519-2080-43E7-A2E6-DF0E2426D4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98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AA4D5-7E1E-47C7-952D-28459C270280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DD519-2080-43E7-A2E6-DF0E2426D4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614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naver.com/PostView.nhn?blogId=tglodyte&amp;logNo=221462550423&amp;categoryNo=12&amp;parentCategoryNo=0&amp;viewDate=&amp;currentPage=1&amp;postListTopCurrentPage=1&amp;from=postView" TargetMode="Externa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s://en.wikipedia.org/wiki/Bayer_filter" TargetMode="Externa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hyperlink" Target="http://blog.naver.com/PostView.nhn?blogId=astalw&amp;logNo=100169734052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www.edmundoptics.co.kr/knowledge-center/application-notes/imaging/camera-types-and-interfaces-for-machine-vision-applications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youtu.be/Aaxw4zbULMs?t=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ytorch/vision" TargetMode="External"/><Relationship Id="rId2" Type="http://schemas.openxmlformats.org/officeDocument/2006/relationships/hyperlink" Target="https://elinux.org/Jetson_Zo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nxUDHcZl1uo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4lHlzRw_Oek?t=132" TargetMode="Externa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w9wBcVYQzA" TargetMode="External"/><Relationship Id="rId2" Type="http://schemas.openxmlformats.org/officeDocument/2006/relationships/hyperlink" Target="https://youtu.be/-DoTgQbALU0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Winter School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How to Handle Multiple Camera in Computer vision</a:t>
            </a:r>
          </a:p>
          <a:p>
            <a:r>
              <a:rPr lang="ko-KR" altLang="en-US" dirty="0"/>
              <a:t>김태주</a:t>
            </a:r>
          </a:p>
        </p:txBody>
      </p:sp>
    </p:spTree>
    <p:extLst>
      <p:ext uri="{BB962C8B-B14F-4D97-AF65-F5344CB8AC3E}">
        <p14:creationId xmlns:p14="http://schemas.microsoft.com/office/powerpoint/2010/main" val="1033511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1610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자율 주행 자동차를 위한 </a:t>
            </a:r>
            <a:r>
              <a:rPr lang="en-US" altLang="ko-KR" sz="3200" dirty="0"/>
              <a:t>“</a:t>
            </a:r>
            <a:r>
              <a:rPr lang="ko-KR" altLang="en-US" sz="3200" dirty="0"/>
              <a:t>영상</a:t>
            </a:r>
            <a:r>
              <a:rPr lang="en-US" altLang="ko-KR" sz="3200" dirty="0"/>
              <a:t>”</a:t>
            </a:r>
            <a:r>
              <a:rPr lang="ko-KR" altLang="en-US" sz="3200" dirty="0"/>
              <a:t> 센서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72065"/>
            <a:ext cx="5025571" cy="50803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2. </a:t>
            </a:r>
            <a:r>
              <a:rPr lang="ko-KR" altLang="en-US" sz="2400" dirty="0"/>
              <a:t>적외선 카메라</a:t>
            </a:r>
            <a:r>
              <a:rPr lang="en-US" altLang="ko-KR" sz="2400" dirty="0"/>
              <a:t>?</a:t>
            </a:r>
          </a:p>
          <a:p>
            <a:pPr marL="0" indent="0">
              <a:buNone/>
            </a:pPr>
            <a:r>
              <a:rPr lang="ko-KR" altLang="en-US" sz="2400" dirty="0"/>
              <a:t>열</a:t>
            </a:r>
            <a:r>
              <a:rPr lang="en-US" altLang="ko-KR" sz="2400" dirty="0"/>
              <a:t>(</a:t>
            </a:r>
            <a:r>
              <a:rPr lang="ko-KR" altLang="en-US" sz="2400" dirty="0"/>
              <a:t>적외선 에너지</a:t>
            </a:r>
            <a:r>
              <a:rPr lang="en-US" altLang="ko-KR" sz="2400" dirty="0"/>
              <a:t>)</a:t>
            </a:r>
            <a:r>
              <a:rPr lang="ko-KR" altLang="en-US" sz="2400" dirty="0"/>
              <a:t>에서 발생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되는 파장을 </a:t>
            </a:r>
            <a:r>
              <a:rPr lang="ko-KR" altLang="en-US" sz="2400" dirty="0" err="1"/>
              <a:t>비접촉식으로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감지하여 전기 신호로 변환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후</a:t>
            </a:r>
            <a:r>
              <a:rPr lang="en-US" altLang="ko-KR" sz="2400" dirty="0"/>
              <a:t>,</a:t>
            </a:r>
            <a:r>
              <a:rPr lang="ko-KR" altLang="en-US" sz="2400" dirty="0"/>
              <a:t> 영상화하는 장치</a:t>
            </a:r>
            <a:endParaRPr lang="en-US" altLang="ko-KR" sz="2400" dirty="0"/>
          </a:p>
        </p:txBody>
      </p:sp>
      <p:grpSp>
        <p:nvGrpSpPr>
          <p:cNvPr id="7" name="그룹 6"/>
          <p:cNvGrpSpPr/>
          <p:nvPr/>
        </p:nvGrpSpPr>
        <p:grpSpPr>
          <a:xfrm>
            <a:off x="5616150" y="1214211"/>
            <a:ext cx="2790825" cy="2195361"/>
            <a:chOff x="7819118" y="2992652"/>
            <a:chExt cx="2790825" cy="2195361"/>
          </a:xfrm>
        </p:grpSpPr>
        <p:sp>
          <p:nvSpPr>
            <p:cNvPr id="5" name="TextBox 4"/>
            <p:cNvSpPr txBox="1"/>
            <p:nvPr/>
          </p:nvSpPr>
          <p:spPr>
            <a:xfrm>
              <a:off x="7819118" y="4818681"/>
              <a:ext cx="26864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그림 </a:t>
              </a:r>
              <a:r>
                <a:rPr lang="en-US" altLang="ko-KR" dirty="0"/>
                <a:t>1. Night Vision</a:t>
              </a:r>
              <a:endParaRPr lang="ko-KR" altLang="en-US" dirty="0"/>
            </a:p>
          </p:txBody>
        </p:sp>
        <p:pic>
          <p:nvPicPr>
            <p:cNvPr id="2052" name="Picture 4" descr="night vision camera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9118" y="2992652"/>
              <a:ext cx="2790825" cy="1826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그룹 11"/>
          <p:cNvGrpSpPr/>
          <p:nvPr/>
        </p:nvGrpSpPr>
        <p:grpSpPr>
          <a:xfrm>
            <a:off x="8608785" y="1214211"/>
            <a:ext cx="2282536" cy="2472360"/>
            <a:chOff x="8811985" y="3159125"/>
            <a:chExt cx="2282536" cy="247236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1985" y="3159125"/>
              <a:ext cx="2282536" cy="1826029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8940894" y="4985154"/>
              <a:ext cx="19026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그림 </a:t>
              </a:r>
              <a:r>
                <a:rPr lang="en-US" altLang="ko-KR" dirty="0"/>
                <a:t>2. Infrared </a:t>
              </a:r>
            </a:p>
            <a:p>
              <a:r>
                <a:rPr lang="en-US" altLang="ko-KR" dirty="0"/>
                <a:t>Thermal Camera</a:t>
              </a:r>
              <a:endParaRPr lang="ko-KR" altLang="en-US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8075429" y="3686571"/>
            <a:ext cx="2815892" cy="2737077"/>
            <a:chOff x="6933616" y="3684712"/>
            <a:chExt cx="2815892" cy="2737077"/>
          </a:xfrm>
        </p:grpSpPr>
        <p:pic>
          <p:nvPicPr>
            <p:cNvPr id="2054" name="Picture 6" descr="ir cctv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9369" y="3684712"/>
              <a:ext cx="2790139" cy="2092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6933616" y="5775458"/>
              <a:ext cx="27379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그림 </a:t>
              </a:r>
              <a:r>
                <a:rPr lang="en-US" altLang="ko-KR" dirty="0"/>
                <a:t>3. IR </a:t>
              </a:r>
              <a:r>
                <a:rPr lang="ko-KR" altLang="en-US" dirty="0"/>
                <a:t>조명을 이용한 </a:t>
              </a:r>
              <a:r>
                <a:rPr lang="en-US" altLang="ko-KR" dirty="0"/>
                <a:t>Night vision</a:t>
              </a:r>
              <a:endParaRPr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770934" y="3690554"/>
            <a:ext cx="7011992" cy="2456095"/>
            <a:chOff x="770934" y="3690554"/>
            <a:chExt cx="7011992" cy="2456095"/>
          </a:xfrm>
        </p:grpSpPr>
        <p:pic>
          <p:nvPicPr>
            <p:cNvPr id="2056" name="Picture 8" descr="http://nanoptic.net/nano/image/tech/basics(p1)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934" y="3690554"/>
              <a:ext cx="7011992" cy="2086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1616586" y="5777317"/>
              <a:ext cx="5320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그림 </a:t>
              </a:r>
              <a:r>
                <a:rPr lang="en-US" altLang="ko-KR" dirty="0"/>
                <a:t>4. </a:t>
              </a:r>
              <a:r>
                <a:rPr lang="ko-KR" altLang="en-US" dirty="0"/>
                <a:t>가시광선 및 적외선 영역의 스펙트럼 분포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2093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1610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자율 주행 자동차를 위한 </a:t>
            </a:r>
            <a:r>
              <a:rPr lang="en-US" altLang="ko-KR" sz="3200" dirty="0"/>
              <a:t>“</a:t>
            </a:r>
            <a:r>
              <a:rPr lang="ko-KR" altLang="en-US" sz="3200" dirty="0"/>
              <a:t>영상</a:t>
            </a:r>
            <a:r>
              <a:rPr lang="en-US" altLang="ko-KR" sz="3200" dirty="0"/>
              <a:t>”</a:t>
            </a:r>
            <a:r>
              <a:rPr lang="ko-KR" altLang="en-US" sz="3200" dirty="0"/>
              <a:t> 센서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72065"/>
            <a:ext cx="5025571" cy="508039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sz="2400" dirty="0"/>
              <a:t>적외선 파장 종류</a:t>
            </a:r>
            <a:endParaRPr lang="en-US" altLang="ko-KR" sz="2400" dirty="0"/>
          </a:p>
          <a:p>
            <a:pPr>
              <a:buFontTx/>
              <a:buChar char="-"/>
            </a:pPr>
            <a:r>
              <a:rPr lang="en-US" altLang="ko-KR" sz="2000" dirty="0"/>
              <a:t>Near infrared, NIR, IR DIN</a:t>
            </a:r>
          </a:p>
          <a:p>
            <a:pPr lvl="1">
              <a:buFontTx/>
              <a:buChar char="-"/>
            </a:pPr>
            <a:r>
              <a:rPr lang="en-US" altLang="ko-KR" sz="2000" dirty="0"/>
              <a:t>0.75~1.4um</a:t>
            </a:r>
          </a:p>
          <a:p>
            <a:pPr lvl="1">
              <a:buFontTx/>
              <a:buChar char="-"/>
            </a:pPr>
            <a:r>
              <a:rPr lang="en-US" altLang="ko-KR" sz="2000" dirty="0"/>
              <a:t>3,591 ~ 1,797 C</a:t>
            </a:r>
          </a:p>
          <a:p>
            <a:pPr lvl="1">
              <a:buFontTx/>
              <a:buChar char="-"/>
            </a:pPr>
            <a:r>
              <a:rPr lang="en-US" altLang="ko-KR" sz="2000" dirty="0"/>
              <a:t>Using “Night vision camera”</a:t>
            </a:r>
          </a:p>
          <a:p>
            <a:pPr>
              <a:buFontTx/>
              <a:buChar char="-"/>
            </a:pPr>
            <a:r>
              <a:rPr lang="en-US" altLang="ko-KR" sz="2000" dirty="0"/>
              <a:t>Mid-wavelength infrared, </a:t>
            </a:r>
            <a:r>
              <a:rPr lang="en-US" altLang="ko-KR" sz="2000" dirty="0" err="1"/>
              <a:t>MidIR</a:t>
            </a:r>
            <a:r>
              <a:rPr lang="en-US" altLang="ko-KR" sz="2000" dirty="0"/>
              <a:t>, IIR</a:t>
            </a:r>
          </a:p>
          <a:p>
            <a:pPr lvl="1">
              <a:buFontTx/>
              <a:buChar char="-"/>
            </a:pPr>
            <a:r>
              <a:rPr lang="en-US" altLang="ko-KR" sz="2000" dirty="0"/>
              <a:t>3 ~ 8um</a:t>
            </a:r>
          </a:p>
          <a:p>
            <a:pPr lvl="1">
              <a:buFontTx/>
              <a:buChar char="-"/>
            </a:pPr>
            <a:r>
              <a:rPr lang="en-US" altLang="ko-KR" sz="2000" dirty="0"/>
              <a:t>693 ~ 89 C</a:t>
            </a:r>
          </a:p>
          <a:p>
            <a:pPr>
              <a:buFontTx/>
              <a:buChar char="-"/>
            </a:pPr>
            <a:r>
              <a:rPr lang="en-US" altLang="ko-KR" sz="2000" dirty="0"/>
              <a:t>Long-wavelength infrared, LWIR, IR-C</a:t>
            </a:r>
          </a:p>
          <a:p>
            <a:pPr lvl="1">
              <a:buFontTx/>
              <a:buChar char="-"/>
            </a:pPr>
            <a:r>
              <a:rPr lang="en-US" altLang="ko-KR" sz="2000" dirty="0"/>
              <a:t>8 ~ 15um</a:t>
            </a:r>
          </a:p>
          <a:p>
            <a:pPr lvl="1">
              <a:buFontTx/>
              <a:buChar char="-"/>
            </a:pPr>
            <a:r>
              <a:rPr lang="en-US" altLang="ko-KR" sz="2000" dirty="0"/>
              <a:t>89 ~ -80 C</a:t>
            </a:r>
          </a:p>
          <a:p>
            <a:pPr lvl="1">
              <a:buFontTx/>
              <a:buChar char="-"/>
            </a:pPr>
            <a:r>
              <a:rPr lang="en-US" altLang="ko-KR" sz="2000" dirty="0"/>
              <a:t>“Thermal imaging” region</a:t>
            </a:r>
          </a:p>
          <a:p>
            <a:pPr>
              <a:buFontTx/>
              <a:buChar char="-"/>
            </a:pPr>
            <a:r>
              <a:rPr lang="en-US" altLang="ko-KR" sz="2000" dirty="0"/>
              <a:t>Far-infrared, FIR</a:t>
            </a:r>
          </a:p>
          <a:p>
            <a:pPr lvl="1">
              <a:buFontTx/>
              <a:buChar char="-"/>
            </a:pPr>
            <a:r>
              <a:rPr lang="en-US" altLang="ko-KR" sz="1800" dirty="0"/>
              <a:t>15 ~ 1,000um</a:t>
            </a:r>
          </a:p>
          <a:p>
            <a:pPr lvl="1">
              <a:buFontTx/>
              <a:buChar char="-"/>
            </a:pPr>
            <a:r>
              <a:rPr lang="en-US" altLang="ko-KR" sz="1800" dirty="0"/>
              <a:t>-80.15 ~ -270.15 C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5817960" y="3159125"/>
            <a:ext cx="2790825" cy="2195361"/>
            <a:chOff x="7819118" y="2992652"/>
            <a:chExt cx="2790825" cy="2195361"/>
          </a:xfrm>
        </p:grpSpPr>
        <p:sp>
          <p:nvSpPr>
            <p:cNvPr id="5" name="TextBox 4"/>
            <p:cNvSpPr txBox="1"/>
            <p:nvPr/>
          </p:nvSpPr>
          <p:spPr>
            <a:xfrm>
              <a:off x="7819118" y="4818681"/>
              <a:ext cx="26864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그림 </a:t>
              </a:r>
              <a:r>
                <a:rPr lang="en-US" altLang="ko-KR" dirty="0"/>
                <a:t>1. Night Vision</a:t>
              </a:r>
              <a:endParaRPr lang="ko-KR" altLang="en-US" dirty="0"/>
            </a:p>
          </p:txBody>
        </p:sp>
        <p:pic>
          <p:nvPicPr>
            <p:cNvPr id="2052" name="Picture 4" descr="night vision camera 이미지 검색결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9118" y="2992652"/>
              <a:ext cx="2790825" cy="1826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985" y="3159125"/>
            <a:ext cx="2282536" cy="18260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940894" y="4985154"/>
            <a:ext cx="1902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2. Infrared </a:t>
            </a:r>
          </a:p>
          <a:p>
            <a:r>
              <a:rPr lang="en-US" altLang="ko-KR" dirty="0"/>
              <a:t>Thermal Camera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585" y="1151958"/>
            <a:ext cx="6598415" cy="20071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9943" y="6429829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hlinkClick r:id="rId5"/>
              </a:rPr>
              <a:t>참고 </a:t>
            </a:r>
            <a:r>
              <a:rPr lang="ko-KR" altLang="en-US" sz="1400" dirty="0" err="1">
                <a:hlinkClick r:id="rId5"/>
              </a:rPr>
              <a:t>블로그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49258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1610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자율 주행 자동차를 위한 </a:t>
            </a:r>
            <a:r>
              <a:rPr lang="en-US" altLang="ko-KR" sz="3200" dirty="0"/>
              <a:t>“</a:t>
            </a:r>
            <a:r>
              <a:rPr lang="ko-KR" altLang="en-US" sz="3200" dirty="0"/>
              <a:t>영상</a:t>
            </a:r>
            <a:r>
              <a:rPr lang="en-US" altLang="ko-KR" sz="3200" dirty="0"/>
              <a:t>”</a:t>
            </a:r>
            <a:r>
              <a:rPr lang="ko-KR" altLang="en-US" sz="3200" dirty="0"/>
              <a:t> 센서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1" y="972065"/>
            <a:ext cx="5397816" cy="5080392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altLang="ko-KR" sz="2400" dirty="0"/>
              <a:t>Night vision</a:t>
            </a:r>
          </a:p>
          <a:p>
            <a:pPr lvl="1">
              <a:buFontTx/>
              <a:buChar char="-"/>
            </a:pPr>
            <a:r>
              <a:rPr lang="ko-KR" altLang="en-US" sz="2000" dirty="0"/>
              <a:t>가시광선 </a:t>
            </a:r>
            <a:r>
              <a:rPr lang="en-US" altLang="ko-KR" sz="2000" dirty="0"/>
              <a:t>0.7 um </a:t>
            </a:r>
            <a:r>
              <a:rPr lang="ko-KR" altLang="en-US" sz="2000" dirty="0"/>
              <a:t>바로 위의 파장 </a:t>
            </a:r>
            <a:r>
              <a:rPr lang="en-US" altLang="ko-KR" sz="2000" dirty="0"/>
              <a:t>LIR, SWIR(0.7 ~ 3)</a:t>
            </a:r>
            <a:r>
              <a:rPr lang="ko-KR" altLang="en-US" sz="2000" dirty="0"/>
              <a:t>을 </a:t>
            </a:r>
            <a:r>
              <a:rPr lang="en-US" altLang="ko-KR" sz="2000" dirty="0"/>
              <a:t>CCD</a:t>
            </a:r>
            <a:r>
              <a:rPr lang="ko-KR" altLang="en-US" sz="2000" dirty="0"/>
              <a:t>로 측정</a:t>
            </a:r>
            <a:endParaRPr lang="en-US" altLang="ko-KR" sz="2000" dirty="0"/>
          </a:p>
          <a:p>
            <a:pPr lvl="1">
              <a:buFontTx/>
              <a:buChar char="-"/>
            </a:pPr>
            <a:r>
              <a:rPr lang="en-US" altLang="ko-KR" sz="2000" dirty="0"/>
              <a:t>0.7 ~ 3um</a:t>
            </a:r>
            <a:r>
              <a:rPr lang="ko-KR" altLang="en-US" sz="2000" dirty="0"/>
              <a:t>는</a:t>
            </a:r>
            <a:r>
              <a:rPr lang="en-US" altLang="ko-KR" sz="2000" dirty="0"/>
              <a:t> </a:t>
            </a:r>
            <a:r>
              <a:rPr lang="ko-KR" altLang="en-US" sz="2000" dirty="0"/>
              <a:t>열복사 스펙트럼</a:t>
            </a:r>
            <a:endParaRPr lang="en-US" altLang="ko-KR" sz="2000" dirty="0"/>
          </a:p>
          <a:p>
            <a:pPr lvl="1">
              <a:buFontTx/>
              <a:buChar char="-"/>
            </a:pPr>
            <a:r>
              <a:rPr lang="ko-KR" altLang="en-US" sz="2000" dirty="0"/>
              <a:t>그림 </a:t>
            </a:r>
            <a:r>
              <a:rPr lang="en-US" altLang="ko-KR" sz="2000" dirty="0"/>
              <a:t>3. </a:t>
            </a:r>
            <a:r>
              <a:rPr lang="ko-KR" altLang="en-US" sz="2000" dirty="0"/>
              <a:t>처럼 </a:t>
            </a:r>
            <a:r>
              <a:rPr lang="en-US" altLang="ko-KR" sz="2000" dirty="0"/>
              <a:t>IR </a:t>
            </a:r>
            <a:r>
              <a:rPr lang="ko-KR" altLang="en-US" sz="2000" dirty="0"/>
              <a:t>조명으로 적외선을 반사 받아 야간 투시가 가능하다</a:t>
            </a:r>
            <a:r>
              <a:rPr lang="en-US" altLang="ko-KR" sz="2000" dirty="0"/>
              <a:t>.</a:t>
            </a:r>
          </a:p>
          <a:p>
            <a:pPr>
              <a:buFontTx/>
              <a:buChar char="-"/>
            </a:pPr>
            <a:r>
              <a:rPr lang="en-US" altLang="ko-KR" sz="2400" dirty="0"/>
              <a:t>Infrared Thermal Camera</a:t>
            </a:r>
          </a:p>
          <a:p>
            <a:pPr lvl="1">
              <a:buFontTx/>
              <a:buChar char="-"/>
            </a:pPr>
            <a:r>
              <a:rPr lang="en-US" altLang="ko-KR" sz="2000" dirty="0"/>
              <a:t>LWIR(8 ~ 15um)</a:t>
            </a:r>
            <a:r>
              <a:rPr lang="ko-KR" altLang="en-US" sz="2000" dirty="0"/>
              <a:t>을 측정 </a:t>
            </a:r>
            <a:r>
              <a:rPr lang="en-US" altLang="ko-KR" sz="2000" dirty="0"/>
              <a:t>(</a:t>
            </a:r>
            <a:r>
              <a:rPr lang="ko-KR" altLang="en-US" sz="2000" dirty="0"/>
              <a:t>혹은 </a:t>
            </a:r>
            <a:r>
              <a:rPr lang="en-US" altLang="ko-KR" sz="2000" dirty="0"/>
              <a:t>0.9~14um</a:t>
            </a:r>
            <a:r>
              <a:rPr lang="ko-KR" altLang="en-US" sz="2000" dirty="0"/>
              <a:t>까지</a:t>
            </a:r>
            <a:r>
              <a:rPr lang="en-US" altLang="ko-KR" sz="2000" dirty="0"/>
              <a:t>)</a:t>
            </a:r>
          </a:p>
          <a:p>
            <a:pPr lvl="1">
              <a:buFontTx/>
              <a:buChar char="-"/>
            </a:pPr>
            <a:r>
              <a:rPr lang="en-US" altLang="ko-KR" sz="2000" dirty="0"/>
              <a:t>LWIR</a:t>
            </a:r>
            <a:r>
              <a:rPr lang="ko-KR" altLang="en-US" sz="2000" dirty="0"/>
              <a:t>은 </a:t>
            </a:r>
            <a:r>
              <a:rPr lang="en-US" altLang="ko-KR" sz="2000" dirty="0"/>
              <a:t>89 ~ -80 C, </a:t>
            </a:r>
            <a:r>
              <a:rPr lang="ko-KR" altLang="en-US" sz="2000" dirty="0"/>
              <a:t>즉 실생활에서 유용한 온도 범위를 가지고 있기에 </a:t>
            </a:r>
            <a:r>
              <a:rPr lang="en-US" altLang="ko-KR" sz="2000" dirty="0"/>
              <a:t>LWIR</a:t>
            </a:r>
            <a:r>
              <a:rPr lang="ko-KR" altLang="en-US" sz="2000" dirty="0"/>
              <a:t>을 주로 이용하여 측정</a:t>
            </a:r>
            <a:endParaRPr lang="en-US" altLang="ko-KR" sz="2000" dirty="0"/>
          </a:p>
        </p:txBody>
      </p:sp>
      <p:grpSp>
        <p:nvGrpSpPr>
          <p:cNvPr id="7" name="그룹 6"/>
          <p:cNvGrpSpPr/>
          <p:nvPr/>
        </p:nvGrpSpPr>
        <p:grpSpPr>
          <a:xfrm>
            <a:off x="6487007" y="1170669"/>
            <a:ext cx="2790825" cy="2195361"/>
            <a:chOff x="7819118" y="2992652"/>
            <a:chExt cx="2790825" cy="2195361"/>
          </a:xfrm>
        </p:grpSpPr>
        <p:sp>
          <p:nvSpPr>
            <p:cNvPr id="5" name="TextBox 4"/>
            <p:cNvSpPr txBox="1"/>
            <p:nvPr/>
          </p:nvSpPr>
          <p:spPr>
            <a:xfrm>
              <a:off x="7819118" y="4818681"/>
              <a:ext cx="26864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그림 </a:t>
              </a:r>
              <a:r>
                <a:rPr lang="en-US" altLang="ko-KR" dirty="0"/>
                <a:t>1. Night Vision</a:t>
              </a:r>
              <a:endParaRPr lang="ko-KR" altLang="en-US" dirty="0"/>
            </a:p>
          </p:txBody>
        </p:sp>
        <p:pic>
          <p:nvPicPr>
            <p:cNvPr id="2052" name="Picture 4" descr="night vision camera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9118" y="2992652"/>
              <a:ext cx="2790825" cy="1826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그룹 11"/>
          <p:cNvGrpSpPr/>
          <p:nvPr/>
        </p:nvGrpSpPr>
        <p:grpSpPr>
          <a:xfrm>
            <a:off x="9479642" y="1170669"/>
            <a:ext cx="2282536" cy="2472360"/>
            <a:chOff x="8811985" y="3159125"/>
            <a:chExt cx="2282536" cy="247236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1985" y="3159125"/>
              <a:ext cx="2282536" cy="1826029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8940894" y="4985154"/>
              <a:ext cx="19026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그림 </a:t>
              </a:r>
              <a:r>
                <a:rPr lang="en-US" altLang="ko-KR" dirty="0"/>
                <a:t>2. Infrared </a:t>
              </a:r>
            </a:p>
            <a:p>
              <a:r>
                <a:rPr lang="en-US" altLang="ko-KR" dirty="0"/>
                <a:t>Thermal Camera</a:t>
              </a:r>
              <a:endParaRPr lang="ko-KR" altLang="en-US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804473" y="3641170"/>
            <a:ext cx="2815892" cy="2737077"/>
            <a:chOff x="6933616" y="3684712"/>
            <a:chExt cx="2815892" cy="2737077"/>
          </a:xfrm>
        </p:grpSpPr>
        <p:pic>
          <p:nvPicPr>
            <p:cNvPr id="2054" name="Picture 6" descr="ir cctv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9369" y="3684712"/>
              <a:ext cx="2790139" cy="2092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6933616" y="5775458"/>
              <a:ext cx="27379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그림 </a:t>
              </a:r>
              <a:r>
                <a:rPr lang="en-US" altLang="ko-KR" dirty="0"/>
                <a:t>3. IR </a:t>
              </a:r>
              <a:r>
                <a:rPr lang="ko-KR" altLang="en-US" dirty="0"/>
                <a:t>조명을 이용한 </a:t>
              </a:r>
              <a:r>
                <a:rPr lang="en-US" altLang="ko-KR" dirty="0"/>
                <a:t>Night vision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01002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1610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자율 주행 자동차를 위한 </a:t>
            </a:r>
            <a:r>
              <a:rPr lang="en-US" altLang="ko-KR" sz="3200" dirty="0"/>
              <a:t>“</a:t>
            </a:r>
            <a:r>
              <a:rPr lang="ko-KR" altLang="en-US" sz="3200" dirty="0"/>
              <a:t>영상</a:t>
            </a:r>
            <a:r>
              <a:rPr lang="en-US" altLang="ko-KR" sz="3200" dirty="0"/>
              <a:t>”</a:t>
            </a:r>
            <a:r>
              <a:rPr lang="ko-KR" altLang="en-US" sz="3200" dirty="0"/>
              <a:t> 센서</a:t>
            </a:r>
          </a:p>
        </p:txBody>
      </p:sp>
      <p:pic>
        <p:nvPicPr>
          <p:cNvPr id="6146" name="Picture 2" descr="https://upload.wikimedia.org/wikipedia/commons/thumb/6/6d/Colorful_spring_garden_Bayer_%2B_RGB.png/240px-Colorful_spring_garden_Bayer_%2B_RG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423" y="264857"/>
            <a:ext cx="1893434" cy="631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395857" y="264857"/>
            <a:ext cx="178525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1.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원본 장면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베이어 필터가 있는 </a:t>
            </a:r>
            <a:r>
              <a:rPr lang="en-US" altLang="ko-KR" dirty="0"/>
              <a:t>120 × 80 </a:t>
            </a:r>
            <a:r>
              <a:rPr lang="ko-KR" altLang="en-US" dirty="0"/>
              <a:t>픽셀 센서의 출력</a:t>
            </a:r>
          </a:p>
          <a:p>
            <a:r>
              <a:rPr lang="en-US" altLang="ko-KR" dirty="0"/>
              <a:t>3. Bayer </a:t>
            </a:r>
            <a:r>
              <a:rPr lang="ko-KR" altLang="en-US" dirty="0"/>
              <a:t>필터 색상으로 색상으로 구분 된 출력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누락 된 색상 정보를 보간 한 후 재구성 된 이미지</a:t>
            </a:r>
          </a:p>
          <a:p>
            <a:r>
              <a:rPr lang="en-US" altLang="ko-KR" dirty="0"/>
              <a:t>5. </a:t>
            </a:r>
            <a:r>
              <a:rPr lang="ko-KR" altLang="en-US" dirty="0"/>
              <a:t>비교를 위해 </a:t>
            </a:r>
            <a:r>
              <a:rPr lang="en-US" altLang="ko-KR" dirty="0"/>
              <a:t>120 × 80 </a:t>
            </a:r>
            <a:r>
              <a:rPr lang="ko-KR" altLang="en-US" dirty="0"/>
              <a:t>픽셀의 풀 </a:t>
            </a:r>
            <a:r>
              <a:rPr lang="en-US" altLang="ko-KR" dirty="0"/>
              <a:t>RGB </a:t>
            </a:r>
            <a:r>
              <a:rPr lang="ko-KR" altLang="en-US" dirty="0"/>
              <a:t>버전</a:t>
            </a: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1088342"/>
            <a:ext cx="2030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3. Bayer filter</a:t>
            </a:r>
            <a:endParaRPr lang="ko-KR" altLang="en-US" sz="2400" dirty="0"/>
          </a:p>
        </p:txBody>
      </p:sp>
      <p:grpSp>
        <p:nvGrpSpPr>
          <p:cNvPr id="9" name="그룹 8"/>
          <p:cNvGrpSpPr/>
          <p:nvPr/>
        </p:nvGrpSpPr>
        <p:grpSpPr>
          <a:xfrm>
            <a:off x="274698" y="2611742"/>
            <a:ext cx="4520476" cy="3262438"/>
            <a:chOff x="774992" y="1550007"/>
            <a:chExt cx="4520476" cy="3262438"/>
          </a:xfrm>
        </p:grpSpPr>
        <p:pic>
          <p:nvPicPr>
            <p:cNvPr id="6148" name="Picture 4" descr="https://upload.wikimedia.org/wikipedia/commons/thumb/1/1c/Bayer_pattern_on_sensor_profile.svg/350px-Bayer_pattern_on_sensor_profile.svg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992" y="1550007"/>
              <a:ext cx="4520476" cy="2893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838200" y="4443113"/>
              <a:ext cx="35413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그림</a:t>
              </a:r>
              <a:r>
                <a:rPr lang="en-US" altLang="ko-KR" dirty="0"/>
                <a:t> 2. </a:t>
              </a:r>
              <a:r>
                <a:rPr lang="ko-KR" altLang="en-US" dirty="0"/>
                <a:t>이미지 센서의 필터 구조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59657" y="6488668"/>
            <a:ext cx="85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linkClick r:id="rId5"/>
              </a:rPr>
              <a:t>출처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15999" y="1625115"/>
            <a:ext cx="75583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RGB </a:t>
            </a:r>
            <a:r>
              <a:rPr lang="ko-KR" altLang="en-US" dirty="0"/>
              <a:t>카메라의 이미지 센서</a:t>
            </a:r>
            <a:r>
              <a:rPr lang="en-US" altLang="ko-KR" dirty="0"/>
              <a:t>(CCD, CMOS)</a:t>
            </a:r>
            <a:r>
              <a:rPr lang="ko-KR" altLang="en-US" dirty="0"/>
              <a:t>는 화수 수만큼의 </a:t>
            </a:r>
            <a:r>
              <a:rPr lang="en-US" altLang="ko-KR" dirty="0"/>
              <a:t>mono </a:t>
            </a:r>
            <a:r>
              <a:rPr lang="ko-KR" altLang="en-US" dirty="0"/>
              <a:t>셀들에</a:t>
            </a:r>
            <a:endParaRPr lang="en-US" altLang="ko-KR" dirty="0"/>
          </a:p>
          <a:p>
            <a:r>
              <a:rPr lang="en-US" altLang="ko-KR" dirty="0"/>
              <a:t>R, G, B </a:t>
            </a:r>
            <a:r>
              <a:rPr lang="ko-KR" altLang="en-US" dirty="0"/>
              <a:t>색상 필터들이 특정한 패턴을 가지고 배치되어 </a:t>
            </a:r>
            <a:endParaRPr lang="en-US" altLang="ko-KR" dirty="0"/>
          </a:p>
          <a:p>
            <a:r>
              <a:rPr lang="en-US" altLang="ko-KR" dirty="0"/>
              <a:t>Raw Bayer data</a:t>
            </a:r>
            <a:r>
              <a:rPr lang="ko-KR" altLang="en-US" dirty="0"/>
              <a:t>를 만들어 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62890" y="2822391"/>
            <a:ext cx="2857500" cy="3236455"/>
            <a:chOff x="5162890" y="2822391"/>
            <a:chExt cx="2857500" cy="3236455"/>
          </a:xfrm>
        </p:grpSpPr>
        <p:pic>
          <p:nvPicPr>
            <p:cNvPr id="6150" name="Picture 6" descr="https://t1.daumcdn.net/cfile/tistory/2525C148522E74B50F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2890" y="2822391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5208088" y="5689514"/>
              <a:ext cx="27671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그림 </a:t>
              </a:r>
              <a:r>
                <a:rPr lang="en-US" altLang="ko-KR" dirty="0"/>
                <a:t>3. </a:t>
              </a:r>
              <a:r>
                <a:rPr lang="ko-KR" altLang="en-US" dirty="0"/>
                <a:t>베이어 필터 패턴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9017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1610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자율 주행 자동차를 위한 </a:t>
            </a:r>
            <a:r>
              <a:rPr lang="en-US" altLang="ko-KR" sz="3200" dirty="0"/>
              <a:t>“</a:t>
            </a:r>
            <a:r>
              <a:rPr lang="ko-KR" altLang="en-US" sz="3200" dirty="0"/>
              <a:t>영상</a:t>
            </a:r>
            <a:r>
              <a:rPr lang="en-US" altLang="ko-KR" sz="3200" dirty="0"/>
              <a:t>”</a:t>
            </a:r>
            <a:r>
              <a:rPr lang="ko-KR" altLang="en-US" sz="3200" dirty="0"/>
              <a:t> 센서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72065"/>
            <a:ext cx="3246120" cy="576319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조리개와 </a:t>
            </a:r>
            <a:r>
              <a:rPr lang="en-US" altLang="ko-KR" dirty="0"/>
              <a:t>focal</a:t>
            </a:r>
            <a:endParaRPr lang="ko-KR" altLang="en-US" dirty="0"/>
          </a:p>
        </p:txBody>
      </p:sp>
      <p:pic>
        <p:nvPicPr>
          <p:cNvPr id="8196" name="Picture 4" descr="조리개 값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51" y="1753235"/>
            <a:ext cx="83820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06213" y="5831205"/>
            <a:ext cx="3563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그림</a:t>
            </a:r>
            <a:r>
              <a:rPr lang="en-US" altLang="ko-KR" dirty="0"/>
              <a:t>.</a:t>
            </a:r>
            <a:r>
              <a:rPr lang="ko-KR" altLang="en-US" dirty="0"/>
              <a:t> 조리개</a:t>
            </a:r>
            <a:r>
              <a:rPr lang="en-US" altLang="ko-KR" dirty="0"/>
              <a:t>, Shutter speed, ISO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9747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1610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자율 주행 자동차를 위한 </a:t>
            </a:r>
            <a:r>
              <a:rPr lang="en-US" altLang="ko-KR" sz="3200" dirty="0"/>
              <a:t>“</a:t>
            </a:r>
            <a:r>
              <a:rPr lang="ko-KR" altLang="en-US" sz="3200" dirty="0"/>
              <a:t>영상</a:t>
            </a:r>
            <a:r>
              <a:rPr lang="en-US" altLang="ko-KR" sz="3200" dirty="0"/>
              <a:t>”</a:t>
            </a:r>
            <a:r>
              <a:rPr lang="ko-KR" altLang="en-US" sz="3200" dirty="0"/>
              <a:t> 센서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72065"/>
            <a:ext cx="3246120" cy="576319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조리개와 </a:t>
            </a:r>
            <a:r>
              <a:rPr lang="en-US" altLang="ko-KR" dirty="0"/>
              <a:t>focal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856736"/>
            <a:ext cx="6704289" cy="53432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60964" y="6015287"/>
            <a:ext cx="267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그림</a:t>
            </a:r>
            <a:r>
              <a:rPr lang="en-US" altLang="ko-KR" dirty="0"/>
              <a:t> 1. </a:t>
            </a:r>
            <a:r>
              <a:rPr lang="ko-KR" altLang="en-US" dirty="0"/>
              <a:t>초점 거리 </a:t>
            </a:r>
            <a:r>
              <a:rPr lang="en-US" altLang="ko-KR" dirty="0"/>
              <a:t>[</a:t>
            </a:r>
            <a:r>
              <a:rPr lang="ko-KR" altLang="en-US" dirty="0">
                <a:hlinkClick r:id="rId4"/>
              </a:rPr>
              <a:t>출처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8200" y="1663713"/>
            <a:ext cx="404562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렌즈의 종류 </a:t>
            </a:r>
            <a:r>
              <a:rPr lang="en-US" altLang="ko-KR" sz="2000" dirty="0"/>
              <a:t>(DSLR </a:t>
            </a:r>
            <a:r>
              <a:rPr lang="ko-KR" altLang="en-US" sz="2000" dirty="0"/>
              <a:t>기준</a:t>
            </a:r>
            <a:r>
              <a:rPr lang="en-US" altLang="ko-KR" sz="2000" dirty="0"/>
              <a:t>)</a:t>
            </a:r>
          </a:p>
          <a:p>
            <a:endParaRPr lang="en-US" altLang="ko-KR" sz="1100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광각 렌즈 </a:t>
            </a:r>
            <a:r>
              <a:rPr lang="en-US" altLang="ko-KR" dirty="0"/>
              <a:t>: 15 ~ 40mm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표준 렌즈 </a:t>
            </a:r>
            <a:r>
              <a:rPr lang="en-US" altLang="ko-KR" dirty="0"/>
              <a:t>: 40 ~ 70mm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망원 렌즈 </a:t>
            </a:r>
            <a:r>
              <a:rPr lang="en-US" altLang="ko-KR" dirty="0"/>
              <a:t>: 40mm ~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74012" y="6046088"/>
            <a:ext cx="276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2. </a:t>
            </a:r>
            <a:r>
              <a:rPr lang="ko-KR" altLang="en-US" dirty="0"/>
              <a:t>초점 거리와 </a:t>
            </a:r>
            <a:r>
              <a:rPr lang="ko-KR" altLang="en-US" dirty="0" err="1"/>
              <a:t>화각</a:t>
            </a:r>
            <a:endParaRPr lang="ko-KR" altLang="en-US" dirty="0"/>
          </a:p>
        </p:txBody>
      </p:sp>
      <p:pic>
        <p:nvPicPr>
          <p:cNvPr id="10244" name="Picture 4" descr="초점 거리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20" y="3432161"/>
            <a:ext cx="5047488" cy="258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457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1610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자율 주행 자동차를 위한 </a:t>
            </a:r>
            <a:r>
              <a:rPr lang="en-US" altLang="ko-KR" sz="3200" dirty="0"/>
              <a:t>“</a:t>
            </a:r>
            <a:r>
              <a:rPr lang="ko-KR" altLang="en-US" sz="3200" dirty="0"/>
              <a:t>영상</a:t>
            </a:r>
            <a:r>
              <a:rPr lang="en-US" altLang="ko-KR" sz="3200" dirty="0"/>
              <a:t>”</a:t>
            </a:r>
            <a:r>
              <a:rPr lang="ko-KR" altLang="en-US" sz="3200" dirty="0"/>
              <a:t> 센서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72065"/>
            <a:ext cx="3246120" cy="576319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조리개와 </a:t>
            </a:r>
            <a:r>
              <a:rPr lang="en-US" altLang="ko-KR" dirty="0"/>
              <a:t>focal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507158" y="2129215"/>
            <a:ext cx="3076483" cy="2517081"/>
            <a:chOff x="825418" y="1805623"/>
            <a:chExt cx="3076483" cy="2517081"/>
          </a:xfrm>
        </p:grpSpPr>
        <p:pic>
          <p:nvPicPr>
            <p:cNvPr id="9220" name="Picture 4" descr="https://t1.daumcdn.net/cfile/tistory/26610050526725E70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1805623"/>
              <a:ext cx="3050921" cy="2075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825418" y="3953372"/>
              <a:ext cx="30764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그림 </a:t>
              </a:r>
              <a:r>
                <a:rPr lang="en-US" altLang="ko-KR" dirty="0"/>
                <a:t>1. Pinhole </a:t>
              </a:r>
              <a:r>
                <a:rPr lang="ko-KR" altLang="en-US" dirty="0"/>
                <a:t>카메라 모델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417058" y="1548384"/>
            <a:ext cx="5238750" cy="3282578"/>
            <a:chOff x="5478018" y="1805623"/>
            <a:chExt cx="5238750" cy="3282578"/>
          </a:xfrm>
        </p:grpSpPr>
        <p:pic>
          <p:nvPicPr>
            <p:cNvPr id="9218" name="Picture 2" descr="https://t1.daumcdn.net/cfile/tistory/2535F04A52672EB42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8018" y="1805623"/>
              <a:ext cx="5238750" cy="3000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6435720" y="4718869"/>
              <a:ext cx="3323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그림 </a:t>
              </a:r>
              <a:r>
                <a:rPr lang="en-US" altLang="ko-KR" dirty="0"/>
                <a:t>2. </a:t>
              </a:r>
              <a:r>
                <a:rPr lang="ko-KR" altLang="en-US" dirty="0"/>
                <a:t>렌즈</a:t>
              </a:r>
              <a:r>
                <a:rPr lang="en-US" altLang="ko-KR" dirty="0"/>
                <a:t>-</a:t>
              </a:r>
              <a:r>
                <a:rPr lang="ko-KR" altLang="en-US" dirty="0"/>
                <a:t>이미지 센서 투영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7291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1610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자율 주행 자동차를 위한 </a:t>
            </a:r>
            <a:r>
              <a:rPr lang="en-US" altLang="ko-KR" sz="3200" dirty="0"/>
              <a:t>“</a:t>
            </a:r>
            <a:r>
              <a:rPr lang="ko-KR" altLang="en-US" sz="3200" dirty="0"/>
              <a:t>영상</a:t>
            </a:r>
            <a:r>
              <a:rPr lang="en-US" altLang="ko-KR" sz="3200" dirty="0"/>
              <a:t>”</a:t>
            </a:r>
            <a:r>
              <a:rPr lang="ko-KR" altLang="en-US" sz="3200" dirty="0"/>
              <a:t> 센서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46763" y="1030906"/>
            <a:ext cx="10515600" cy="520489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카메라 인터페이스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9062"/>
          <a:stretch/>
        </p:blipFill>
        <p:spPr>
          <a:xfrm>
            <a:off x="1446763" y="1622053"/>
            <a:ext cx="8640666" cy="43348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600" y="6409974"/>
            <a:ext cx="98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linkClick r:id="rId4"/>
              </a:rPr>
              <a:t>출처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46763" y="1653349"/>
            <a:ext cx="136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IEEE1394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9298" y="1402871"/>
            <a:ext cx="1063251" cy="5009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0421" y="1356331"/>
            <a:ext cx="875131" cy="48404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1673" y="1309792"/>
            <a:ext cx="1021727" cy="57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77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1610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자율 주행 자동차를 위한 </a:t>
            </a:r>
            <a:r>
              <a:rPr lang="en-US" altLang="ko-KR" sz="3200" dirty="0"/>
              <a:t>“</a:t>
            </a:r>
            <a:r>
              <a:rPr lang="ko-KR" altLang="en-US" sz="3200" dirty="0"/>
              <a:t>영상</a:t>
            </a:r>
            <a:r>
              <a:rPr lang="en-US" altLang="ko-KR" sz="3200" dirty="0"/>
              <a:t>”</a:t>
            </a:r>
            <a:r>
              <a:rPr lang="ko-KR" altLang="en-US" sz="3200" dirty="0"/>
              <a:t> 센서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740" y="2280557"/>
            <a:ext cx="3095625" cy="2819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16" y="1528082"/>
            <a:ext cx="3629025" cy="7524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28" y="2280557"/>
            <a:ext cx="3429000" cy="32194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7781" y="1071299"/>
            <a:ext cx="2031774" cy="11476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6972" y="2280557"/>
            <a:ext cx="3514725" cy="33813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6972" y="1338824"/>
            <a:ext cx="1940345" cy="107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00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1610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자율 주행 자동차를 위한 </a:t>
            </a:r>
            <a:r>
              <a:rPr lang="en-US" altLang="ko-KR" sz="3200" dirty="0"/>
              <a:t>“</a:t>
            </a:r>
            <a:r>
              <a:rPr lang="ko-KR" altLang="en-US" sz="3200" dirty="0"/>
              <a:t>영상</a:t>
            </a:r>
            <a:r>
              <a:rPr lang="en-US" altLang="ko-KR" sz="3200" dirty="0"/>
              <a:t>”</a:t>
            </a:r>
            <a:r>
              <a:rPr lang="ko-KR" altLang="en-US" sz="3200" dirty="0"/>
              <a:t> 센서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59479"/>
            <a:ext cx="3409950" cy="30099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83129"/>
            <a:ext cx="3419475" cy="11811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412" y="2144198"/>
            <a:ext cx="3305175" cy="35528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3887" y="987879"/>
            <a:ext cx="3038475" cy="1371600"/>
          </a:xfrm>
          <a:prstGeom prst="rect">
            <a:avLst/>
          </a:prstGeom>
        </p:spPr>
      </p:pic>
      <p:pic>
        <p:nvPicPr>
          <p:cNvPr id="7170" name="Picture 2" descr="firewire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72" y="2264229"/>
            <a:ext cx="3712255" cy="371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upload.wikimedia.org/wikipedia/commons/a/a5/Firewire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506" y="987879"/>
            <a:ext cx="1535452" cy="1535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883876" y="1627512"/>
            <a:ext cx="30289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FireWire, IEEE 1394, </a:t>
            </a:r>
            <a:r>
              <a:rPr lang="en-US" altLang="ko-KR" sz="2000" b="1" dirty="0" err="1"/>
              <a:t>i.Link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36734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9" y="249795"/>
            <a:ext cx="1254211" cy="54103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089041"/>
            <a:ext cx="10999573" cy="49703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dirty="0"/>
              <a:t>자율 주행 자동차를 위한 센서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자율 주행 자동차를 위한 영상 센서</a:t>
            </a:r>
            <a:endParaRPr lang="en-US" altLang="ko-KR" dirty="0"/>
          </a:p>
          <a:p>
            <a:pPr marL="971550" lvl="1" indent="-514350">
              <a:buAutoNum type="arabicPeriod"/>
            </a:pPr>
            <a:r>
              <a:rPr lang="ko-KR" altLang="en-US" dirty="0"/>
              <a:t>영상 센서란</a:t>
            </a:r>
            <a:r>
              <a:rPr lang="en-US" altLang="ko-KR" dirty="0"/>
              <a:t>?</a:t>
            </a:r>
          </a:p>
          <a:p>
            <a:pPr marL="1428750" lvl="2" indent="-514350">
              <a:buAutoNum type="arabicPeriod"/>
            </a:pPr>
            <a:r>
              <a:rPr lang="en-US" altLang="ko-KR" dirty="0"/>
              <a:t>CCD/CMOS + Global shutter, Rolling Shutter</a:t>
            </a:r>
          </a:p>
          <a:p>
            <a:pPr marL="971550" lvl="1" indent="-514350">
              <a:buAutoNum type="arabicPeriod"/>
            </a:pPr>
            <a:r>
              <a:rPr lang="ko-KR" altLang="en-US" dirty="0"/>
              <a:t>적외선 카메라</a:t>
            </a:r>
            <a:endParaRPr lang="en-US" altLang="ko-KR" dirty="0"/>
          </a:p>
          <a:p>
            <a:pPr marL="971550" lvl="1" indent="-514350">
              <a:buAutoNum type="arabicPeriod"/>
            </a:pPr>
            <a:r>
              <a:rPr lang="en-US" altLang="ko-KR" dirty="0"/>
              <a:t>RGB </a:t>
            </a:r>
            <a:r>
              <a:rPr lang="ko-KR" altLang="en-US" dirty="0"/>
              <a:t>카메라 </a:t>
            </a:r>
            <a:r>
              <a:rPr lang="en-US" altLang="ko-KR" dirty="0"/>
              <a:t>(Bayer filter)</a:t>
            </a:r>
          </a:p>
          <a:p>
            <a:pPr marL="971550" lvl="1" indent="-514350">
              <a:buAutoNum type="arabicPeriod"/>
            </a:pPr>
            <a:r>
              <a:rPr lang="ko-KR" altLang="en-US" dirty="0"/>
              <a:t>조리개와 포컬</a:t>
            </a:r>
            <a:endParaRPr lang="en-US" altLang="ko-KR" dirty="0"/>
          </a:p>
          <a:p>
            <a:pPr marL="971550" lvl="1" indent="-514350">
              <a:buAutoNum type="arabicPeriod"/>
            </a:pPr>
            <a:r>
              <a:rPr lang="ko-KR" altLang="en-US" dirty="0"/>
              <a:t>카메라 인터페이스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Multiple Camera</a:t>
            </a:r>
          </a:p>
          <a:p>
            <a:pPr marL="971550" lvl="1" indent="-514350">
              <a:buAutoNum type="arabicPeriod"/>
            </a:pPr>
            <a:r>
              <a:rPr lang="ko-KR" altLang="en-US" dirty="0"/>
              <a:t>동기화</a:t>
            </a:r>
            <a:endParaRPr lang="en-US" altLang="ko-KR" dirty="0"/>
          </a:p>
          <a:p>
            <a:pPr marL="1428750" lvl="2" indent="-514350">
              <a:buAutoNum type="arabicPeriod"/>
            </a:pPr>
            <a:r>
              <a:rPr lang="en-US" altLang="ko-KR" dirty="0"/>
              <a:t>S/W</a:t>
            </a:r>
          </a:p>
          <a:p>
            <a:pPr marL="1428750" lvl="2" indent="-514350">
              <a:buAutoNum type="arabicPeriod"/>
            </a:pPr>
            <a:r>
              <a:rPr lang="en-US" altLang="ko-KR" dirty="0"/>
              <a:t>H/W</a:t>
            </a:r>
          </a:p>
        </p:txBody>
      </p:sp>
    </p:spTree>
    <p:extLst>
      <p:ext uri="{BB962C8B-B14F-4D97-AF65-F5344CB8AC3E}">
        <p14:creationId xmlns:p14="http://schemas.microsoft.com/office/powerpoint/2010/main" val="4198577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1610"/>
          </a:xfrm>
        </p:spPr>
        <p:txBody>
          <a:bodyPr>
            <a:noAutofit/>
          </a:bodyPr>
          <a:lstStyle/>
          <a:p>
            <a:r>
              <a:rPr lang="en-US" altLang="ko-KR" sz="3200" dirty="0"/>
              <a:t>Multiple Camera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72065"/>
            <a:ext cx="8208264" cy="893311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sz="2400" dirty="0">
                <a:hlinkClick r:id="rId2"/>
              </a:rPr>
              <a:t>동기화</a:t>
            </a:r>
            <a:r>
              <a:rPr lang="en-US" altLang="ko-KR" sz="2400" dirty="0"/>
              <a:t>(Synchronization)</a:t>
            </a:r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ko-KR" altLang="en-US" sz="2000" dirty="0"/>
              <a:t>동기화란</a:t>
            </a:r>
            <a:r>
              <a:rPr lang="en-US" altLang="ko-KR" sz="2000" dirty="0"/>
              <a:t>? </a:t>
            </a:r>
            <a:r>
              <a:rPr lang="ko-KR" altLang="en-US" sz="2000" dirty="0"/>
              <a:t>동시에 시스템을 작동시키기 위해 사건을 일치 시키는 것</a:t>
            </a:r>
            <a:r>
              <a:rPr lang="en-US" altLang="ko-KR" sz="2000" dirty="0"/>
              <a:t>!</a:t>
            </a:r>
            <a:endParaRPr lang="ko-KR" altLang="en-US" sz="2000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1405128" y="1900962"/>
            <a:ext cx="8208264" cy="893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/>
              <a:t>1-1. S/W Synchronization : </a:t>
            </a:r>
            <a:r>
              <a:rPr lang="ko-KR" altLang="en-US" sz="2000" dirty="0"/>
              <a:t>시간 이용하여 사건을 일치 시킴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1-2 H/W Synchronization : </a:t>
            </a:r>
            <a:r>
              <a:rPr lang="ko-KR" altLang="en-US" sz="2000" dirty="0"/>
              <a:t>전기적 신호를 이용하여 사건을 일치 시킴</a:t>
            </a:r>
            <a:endParaRPr lang="en-US" altLang="ko-KR" sz="2000" dirty="0"/>
          </a:p>
          <a:p>
            <a:pPr marL="0" indent="0">
              <a:buNone/>
            </a:pPr>
            <a:endParaRPr lang="ko-KR" altLang="en-US" sz="2000" dirty="0"/>
          </a:p>
        </p:txBody>
      </p:sp>
      <p:grpSp>
        <p:nvGrpSpPr>
          <p:cNvPr id="7" name="그룹 6"/>
          <p:cNvGrpSpPr/>
          <p:nvPr/>
        </p:nvGrpSpPr>
        <p:grpSpPr>
          <a:xfrm>
            <a:off x="6924103" y="2794273"/>
            <a:ext cx="5742432" cy="3861316"/>
            <a:chOff x="6924103" y="2794273"/>
            <a:chExt cx="5742432" cy="386131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103" y="2794273"/>
              <a:ext cx="5000625" cy="367665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997255" y="6286257"/>
              <a:ext cx="5669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그림 </a:t>
              </a:r>
              <a:r>
                <a:rPr lang="en-US" altLang="ko-KR" dirty="0"/>
                <a:t>1.GPIO (General Purpose I/O Connector)</a:t>
              </a:r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133600" y="2649777"/>
            <a:ext cx="4279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Trigger : </a:t>
            </a:r>
            <a:r>
              <a:rPr lang="ko-KR" altLang="en-US" dirty="0"/>
              <a:t>신호 왔으니 찍어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Strobe : </a:t>
            </a:r>
            <a:r>
              <a:rPr lang="ko-KR" altLang="en-US" dirty="0"/>
              <a:t>나</a:t>
            </a:r>
            <a:r>
              <a:rPr lang="en-US" altLang="ko-KR" dirty="0"/>
              <a:t> </a:t>
            </a:r>
            <a:r>
              <a:rPr lang="ko-KR" altLang="en-US" dirty="0"/>
              <a:t>찍었으니 작동해</a:t>
            </a:r>
            <a:r>
              <a:rPr lang="en-US" altLang="ko-KR" dirty="0"/>
              <a:t>(</a:t>
            </a:r>
            <a:r>
              <a:rPr lang="ko-KR" altLang="en-US" dirty="0"/>
              <a:t>신호 전송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34" y="3543088"/>
            <a:ext cx="5806458" cy="18854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6534" y="5428580"/>
            <a:ext cx="5071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en-US" altLang="ko-KR" dirty="0" err="1"/>
              <a:t>Flycapture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2283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18178"/>
            <a:ext cx="10191738" cy="4477821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838200" y="365126"/>
            <a:ext cx="10515600" cy="491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smtClean="0"/>
              <a:t>문제</a:t>
            </a:r>
            <a:endParaRPr lang="en-US" altLang="ko-KR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838200" y="971848"/>
            <a:ext cx="610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아래를 보고 카메라 정보를 적으십시오</a:t>
            </a:r>
            <a:r>
              <a:rPr lang="en-US" altLang="ko-KR" dirty="0" smtClean="0"/>
              <a:t>. Ex) 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 sensor, interface, </a:t>
            </a:r>
            <a:r>
              <a:rPr lang="ko-KR" altLang="en-US" dirty="0" smtClean="0"/>
              <a:t>동기화</a:t>
            </a:r>
            <a:r>
              <a:rPr lang="en-US" altLang="ko-KR" dirty="0" smtClean="0"/>
              <a:t>, Shutter </a:t>
            </a:r>
            <a:r>
              <a:rPr lang="ko-KR" altLang="en-US" dirty="0" smtClean="0"/>
              <a:t>타입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화각</a:t>
            </a:r>
            <a:r>
              <a:rPr lang="ko-KR" altLang="en-US" dirty="0" smtClean="0"/>
              <a:t> 등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8200" y="6181344"/>
            <a:ext cx="1006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표</a:t>
            </a:r>
            <a:r>
              <a:rPr lang="en-US" altLang="ko-KR" dirty="0" smtClean="0"/>
              <a:t>. R2T2 </a:t>
            </a:r>
            <a:r>
              <a:rPr lang="ko-KR" altLang="en-US" dirty="0" err="1" smtClean="0"/>
              <a:t>데이터셋에서</a:t>
            </a:r>
            <a:r>
              <a:rPr lang="ko-KR" altLang="en-US" dirty="0" smtClean="0"/>
              <a:t> 사용한 카메라의 </a:t>
            </a:r>
            <a:r>
              <a:rPr lang="en-US" altLang="ko-KR" dirty="0" smtClean="0"/>
              <a:t>Specifications</a:t>
            </a:r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8579542" y="610931"/>
            <a:ext cx="3133725" cy="1507081"/>
            <a:chOff x="7421302" y="533698"/>
            <a:chExt cx="3133725" cy="1507081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21302" y="533698"/>
              <a:ext cx="3133725" cy="8763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421302" y="1394448"/>
              <a:ext cx="30325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그림</a:t>
              </a:r>
              <a:r>
                <a:rPr lang="en-US" altLang="ko-KR" dirty="0" smtClean="0"/>
                <a:t>. R2T2 paper</a:t>
              </a:r>
              <a:r>
                <a:rPr lang="ko-KR" altLang="en-US" dirty="0" smtClean="0"/>
                <a:t>에 기재된 카메라 정보 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73617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1610"/>
          </a:xfrm>
        </p:spPr>
        <p:txBody>
          <a:bodyPr>
            <a:noAutofit/>
          </a:bodyPr>
          <a:lstStyle/>
          <a:p>
            <a:r>
              <a:rPr lang="en-US" altLang="ko-KR" sz="3200" dirty="0"/>
              <a:t>Embedded, Edge Computer</a:t>
            </a:r>
            <a:r>
              <a:rPr lang="ko-KR" altLang="en-US" sz="3200" dirty="0"/>
              <a:t>란</a:t>
            </a:r>
            <a:r>
              <a:rPr lang="en-US" altLang="ko-KR" sz="3200" dirty="0"/>
              <a:t>?</a:t>
            </a:r>
          </a:p>
        </p:txBody>
      </p:sp>
      <p:sp>
        <p:nvSpPr>
          <p:cNvPr id="11" name="내용 개체 틀 10"/>
          <p:cNvSpPr>
            <a:spLocks noGrp="1"/>
          </p:cNvSpPr>
          <p:nvPr>
            <p:ph idx="1"/>
          </p:nvPr>
        </p:nvSpPr>
        <p:spPr>
          <a:xfrm>
            <a:off x="838200" y="996569"/>
            <a:ext cx="10515600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ko-KR" dirty="0"/>
              <a:t>Embedded?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7424" y="1572768"/>
            <a:ext cx="757931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시스템에 </a:t>
            </a:r>
            <a:r>
              <a:rPr lang="en-US" altLang="ko-KR" dirty="0"/>
              <a:t>“</a:t>
            </a:r>
            <a:r>
              <a:rPr lang="ko-KR" altLang="en-US" dirty="0"/>
              <a:t>내장된</a:t>
            </a:r>
            <a:r>
              <a:rPr lang="en-US" altLang="ko-KR" dirty="0"/>
              <a:t>” </a:t>
            </a:r>
            <a:r>
              <a:rPr lang="ko-KR" altLang="en-US" dirty="0"/>
              <a:t>특정 목적의</a:t>
            </a:r>
            <a:r>
              <a:rPr lang="en-US" altLang="ko-KR" dirty="0"/>
              <a:t> </a:t>
            </a:r>
            <a:r>
              <a:rPr lang="ko-KR" altLang="en-US" dirty="0"/>
              <a:t>컴퓨터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특정되지 않은 일반적인 목적을 수행하는 개인용 컴퓨터와 대조적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근데 </a:t>
            </a:r>
            <a:r>
              <a:rPr lang="en-US" altLang="ko-KR" dirty="0"/>
              <a:t>Jetson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/>
              <a:t>컴퓨터처럼 특정되지 않은 목적으로 사용이 가능하네</a:t>
            </a:r>
            <a:r>
              <a:rPr lang="en-US" altLang="ko-KR" dirty="0"/>
              <a:t>?</a:t>
            </a:r>
          </a:p>
          <a:p>
            <a:pPr marL="742950" lvl="1" indent="-285750">
              <a:buFontTx/>
              <a:buChar char="-"/>
            </a:pPr>
            <a:r>
              <a:rPr lang="ko-KR" altLang="en-US" dirty="0"/>
              <a:t>우리가 사용하는 그림 </a:t>
            </a:r>
            <a:r>
              <a:rPr lang="en-US" altLang="ko-KR" dirty="0"/>
              <a:t>1.</a:t>
            </a:r>
            <a:r>
              <a:rPr lang="ko-KR" altLang="en-US" dirty="0"/>
              <a:t>은 그림 </a:t>
            </a:r>
            <a:r>
              <a:rPr lang="en-US" altLang="ko-KR" dirty="0"/>
              <a:t>2. </a:t>
            </a:r>
            <a:r>
              <a:rPr lang="ko-KR" altLang="en-US" dirty="0"/>
              <a:t>형태의 </a:t>
            </a:r>
            <a:r>
              <a:rPr lang="ko-KR" altLang="en-US" dirty="0" err="1"/>
              <a:t>임베디드</a:t>
            </a:r>
            <a:r>
              <a:rPr lang="ko-KR" altLang="en-US" dirty="0"/>
              <a:t> 보드에 </a:t>
            </a:r>
            <a:endParaRPr lang="en-US" altLang="ko-KR" dirty="0"/>
          </a:p>
          <a:p>
            <a:pPr lvl="1"/>
            <a:r>
              <a:rPr lang="ko-KR" altLang="en-US" dirty="0"/>
              <a:t>개인용 컴퓨터로 사용이 가능하도록 기타 </a:t>
            </a:r>
            <a:r>
              <a:rPr lang="en-US" altLang="ko-KR" dirty="0"/>
              <a:t>I/O, </a:t>
            </a:r>
            <a:r>
              <a:rPr lang="ko-KR" altLang="en-US" dirty="0"/>
              <a:t>전원</a:t>
            </a:r>
            <a:r>
              <a:rPr lang="en-US" altLang="ko-KR" dirty="0"/>
              <a:t>, </a:t>
            </a:r>
            <a:r>
              <a:rPr lang="ko-KR" altLang="en-US" dirty="0"/>
              <a:t>네트워크 </a:t>
            </a:r>
            <a:endParaRPr lang="en-US" altLang="ko-KR" dirty="0"/>
          </a:p>
          <a:p>
            <a:pPr lvl="1"/>
            <a:r>
              <a:rPr lang="ko-KR" altLang="en-US" dirty="0"/>
              <a:t>모듈이 부착이 된 상태이기에</a:t>
            </a:r>
            <a:r>
              <a:rPr lang="en-US" altLang="ko-KR" dirty="0"/>
              <a:t>, </a:t>
            </a:r>
            <a:r>
              <a:rPr lang="ko-KR" altLang="en-US" dirty="0" err="1"/>
              <a:t>임베디드</a:t>
            </a:r>
            <a:r>
              <a:rPr lang="ko-KR" altLang="en-US" dirty="0"/>
              <a:t> 시스템이 아니라 </a:t>
            </a:r>
            <a:endParaRPr lang="en-US" altLang="ko-KR" dirty="0"/>
          </a:p>
          <a:p>
            <a:pPr lvl="1"/>
            <a:r>
              <a:rPr lang="ko-KR" altLang="en-US" dirty="0"/>
              <a:t>미니 컴퓨터라고 부르는 것이 정확하다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8350756" y="708755"/>
            <a:ext cx="3841244" cy="2766089"/>
            <a:chOff x="8493092" y="1192594"/>
            <a:chExt cx="3841244" cy="276608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66743" y="1192594"/>
              <a:ext cx="2865819" cy="245573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8493092" y="3589351"/>
              <a:ext cx="3841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그림 </a:t>
              </a:r>
              <a:r>
                <a:rPr lang="en-US" altLang="ko-KR" dirty="0"/>
                <a:t>1. Jetson Nano. Developer Kit</a:t>
              </a:r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656993" y="3626295"/>
            <a:ext cx="3228769" cy="2527664"/>
            <a:chOff x="8656993" y="3721417"/>
            <a:chExt cx="3228769" cy="252766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34455" y="3721417"/>
              <a:ext cx="3037695" cy="2202689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8656993" y="5879749"/>
              <a:ext cx="3228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그림 </a:t>
              </a:r>
              <a:r>
                <a:rPr lang="en-US" altLang="ko-KR" dirty="0"/>
                <a:t>2. Jetson Nano. Module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29376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1610"/>
          </a:xfrm>
        </p:spPr>
        <p:txBody>
          <a:bodyPr>
            <a:noAutofit/>
          </a:bodyPr>
          <a:lstStyle/>
          <a:p>
            <a:r>
              <a:rPr lang="en-US" altLang="ko-KR" sz="3200" dirty="0" err="1"/>
              <a:t>Nvidia</a:t>
            </a:r>
            <a:r>
              <a:rPr lang="en-US" altLang="ko-KR" sz="3200" dirty="0"/>
              <a:t> Jetson</a:t>
            </a:r>
          </a:p>
        </p:txBody>
      </p:sp>
      <p:sp>
        <p:nvSpPr>
          <p:cNvPr id="11" name="내용 개체 틀 10"/>
          <p:cNvSpPr>
            <a:spLocks noGrp="1"/>
          </p:cNvSpPr>
          <p:nvPr>
            <p:ph idx="1"/>
          </p:nvPr>
        </p:nvSpPr>
        <p:spPr>
          <a:xfrm>
            <a:off x="-283464" y="1106297"/>
            <a:ext cx="11865864" cy="624967"/>
          </a:xfrm>
        </p:spPr>
        <p:txBody>
          <a:bodyPr>
            <a:normAutofit/>
          </a:bodyPr>
          <a:lstStyle/>
          <a:p>
            <a:pPr marL="914400" lvl="2" indent="0">
              <a:buNone/>
            </a:pPr>
            <a:r>
              <a:rPr lang="en-US" altLang="ko-KR" sz="2400" dirty="0"/>
              <a:t>1. </a:t>
            </a:r>
            <a:r>
              <a:rPr lang="ko-KR" altLang="en-US" sz="2400" dirty="0" err="1"/>
              <a:t>리눅스</a:t>
            </a:r>
            <a:r>
              <a:rPr lang="ko-KR" altLang="en-US" sz="2400" dirty="0"/>
              <a:t> </a:t>
            </a:r>
            <a:r>
              <a:rPr lang="en-US" altLang="ko-KR" sz="2400" dirty="0"/>
              <a:t>(Ubuntu 18.04) </a:t>
            </a:r>
            <a:r>
              <a:rPr lang="ko-KR" altLang="en-US" sz="2400" dirty="0"/>
              <a:t>개발 환경 </a:t>
            </a:r>
            <a:r>
              <a:rPr lang="en-US" altLang="ko-KR" sz="2400" dirty="0"/>
              <a:t>– Ubuntu</a:t>
            </a:r>
            <a:r>
              <a:rPr lang="ko-KR" altLang="en-US" sz="2400" dirty="0"/>
              <a:t>에 대한 간략한 설명</a:t>
            </a:r>
            <a:endParaRPr lang="en-US" altLang="ko-KR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642271"/>
            <a:ext cx="102930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리눅스의</a:t>
            </a:r>
            <a:r>
              <a:rPr lang="ko-KR" altLang="en-US" b="1" dirty="0"/>
              <a:t> 구조</a:t>
            </a:r>
            <a:endParaRPr lang="en-US" altLang="ko-KR" b="1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커널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리눅스의</a:t>
            </a:r>
            <a:r>
              <a:rPr lang="ko-KR" altLang="en-US" dirty="0"/>
              <a:t> 핵심으로 프로세스 관리</a:t>
            </a:r>
            <a:r>
              <a:rPr lang="en-US" altLang="ko-KR" dirty="0"/>
              <a:t>, </a:t>
            </a:r>
            <a:r>
              <a:rPr lang="ko-KR" altLang="en-US" dirty="0"/>
              <a:t>메모리 관리</a:t>
            </a:r>
            <a:r>
              <a:rPr lang="en-US" altLang="ko-KR" dirty="0"/>
              <a:t>, </a:t>
            </a:r>
            <a:r>
              <a:rPr lang="ko-KR" altLang="en-US" dirty="0"/>
              <a:t>파일 시스템 관리</a:t>
            </a:r>
            <a:r>
              <a:rPr lang="en-US" altLang="ko-KR" dirty="0"/>
              <a:t>, </a:t>
            </a:r>
            <a:r>
              <a:rPr lang="ko-KR" altLang="en-US" dirty="0"/>
              <a:t>장치 관리 등 컴퓨터의 모든 자원을 제어한다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 err="1"/>
              <a:t>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사용자와 </a:t>
            </a:r>
            <a:r>
              <a:rPr lang="ko-KR" altLang="en-US" dirty="0" err="1"/>
              <a:t>커널</a:t>
            </a:r>
            <a:r>
              <a:rPr lang="ko-KR" altLang="en-US" dirty="0"/>
              <a:t> 사이의 중간자 역할을 한다</a:t>
            </a:r>
            <a:r>
              <a:rPr lang="en-US" altLang="ko-KR" dirty="0"/>
              <a:t>. </a:t>
            </a:r>
            <a:r>
              <a:rPr lang="ko-KR" altLang="en-US" dirty="0"/>
              <a:t>사용자가 입력한 명령을 해석하여 </a:t>
            </a:r>
            <a:r>
              <a:rPr lang="ko-KR" altLang="en-US" dirty="0" err="1"/>
              <a:t>커널에</a:t>
            </a:r>
            <a:r>
              <a:rPr lang="ko-KR" altLang="en-US" dirty="0"/>
              <a:t> 넘겨주고 결과를 받아 화면에 출력한다</a:t>
            </a:r>
            <a:r>
              <a:rPr lang="en-US" altLang="ko-KR" dirty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응용 프로그램 </a:t>
            </a:r>
            <a:r>
              <a:rPr lang="en-US" altLang="ko-KR" dirty="0"/>
              <a:t>: </a:t>
            </a:r>
            <a:r>
              <a:rPr lang="ko-KR" altLang="en-US" dirty="0"/>
              <a:t>각종 프로그래밍 개발 도구</a:t>
            </a:r>
            <a:r>
              <a:rPr lang="en-US" altLang="ko-KR" dirty="0"/>
              <a:t>, </a:t>
            </a:r>
            <a:r>
              <a:rPr lang="ko-KR" altLang="en-US" dirty="0"/>
              <a:t>문서 편집 도구</a:t>
            </a:r>
            <a:r>
              <a:rPr lang="en-US" altLang="ko-KR" dirty="0"/>
              <a:t>, </a:t>
            </a:r>
            <a:r>
              <a:rPr lang="ko-KR" altLang="en-US" dirty="0"/>
              <a:t>네트워크 관련 도구 등 매우 다양한 응용 프로그램을 제공한다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r>
              <a:rPr lang="ko-KR" altLang="en-US" b="1" dirty="0" err="1"/>
              <a:t>리눅스의</a:t>
            </a:r>
            <a:r>
              <a:rPr lang="ko-KR" altLang="en-US" b="1" dirty="0"/>
              <a:t> 특징</a:t>
            </a:r>
            <a:endParaRPr lang="en-US" altLang="ko-KR" b="1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리눅스는</a:t>
            </a:r>
            <a:r>
              <a:rPr lang="ko-KR" altLang="en-US" dirty="0"/>
              <a:t> 공개 소프트웨어이며</a:t>
            </a:r>
            <a:r>
              <a:rPr lang="en-US" altLang="ko-KR" dirty="0"/>
              <a:t>, </a:t>
            </a:r>
            <a:r>
              <a:rPr lang="ko-KR" altLang="en-US" dirty="0"/>
              <a:t>무료로 사용 가능하다</a:t>
            </a:r>
            <a:r>
              <a:rPr lang="en-US" altLang="ko-KR" dirty="0"/>
              <a:t>. (</a:t>
            </a:r>
            <a:r>
              <a:rPr lang="ko-KR" altLang="en-US" dirty="0"/>
              <a:t>사용자간 피드백과 참여로 빠르게 패치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다중 사용자 및 다중 처리 시스템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뛰어난 </a:t>
            </a:r>
            <a:r>
              <a:rPr lang="ko-KR" altLang="en-US" dirty="0" err="1"/>
              <a:t>이식성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거의 모든 하드웨어를 지원한다</a:t>
            </a:r>
            <a:r>
              <a:rPr lang="en-US" altLang="ko-KR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3273413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1610"/>
          </a:xfrm>
        </p:spPr>
        <p:txBody>
          <a:bodyPr>
            <a:noAutofit/>
          </a:bodyPr>
          <a:lstStyle/>
          <a:p>
            <a:r>
              <a:rPr lang="en-US" altLang="ko-KR" sz="3200" dirty="0" err="1"/>
              <a:t>Nvidia</a:t>
            </a:r>
            <a:r>
              <a:rPr lang="en-US" altLang="ko-KR" sz="3200" dirty="0"/>
              <a:t> Jetson</a:t>
            </a:r>
          </a:p>
        </p:txBody>
      </p:sp>
      <p:sp>
        <p:nvSpPr>
          <p:cNvPr id="11" name="내용 개체 틀 10"/>
          <p:cNvSpPr>
            <a:spLocks noGrp="1"/>
          </p:cNvSpPr>
          <p:nvPr>
            <p:ph idx="1"/>
          </p:nvPr>
        </p:nvSpPr>
        <p:spPr>
          <a:xfrm>
            <a:off x="-283464" y="1106297"/>
            <a:ext cx="11865864" cy="624967"/>
          </a:xfrm>
        </p:spPr>
        <p:txBody>
          <a:bodyPr>
            <a:normAutofit/>
          </a:bodyPr>
          <a:lstStyle/>
          <a:p>
            <a:pPr marL="914400" lvl="2" indent="0">
              <a:buNone/>
            </a:pPr>
            <a:r>
              <a:rPr lang="en-US" altLang="ko-KR" sz="2400" dirty="0"/>
              <a:t>1. </a:t>
            </a:r>
            <a:r>
              <a:rPr lang="ko-KR" altLang="en-US" sz="2400" dirty="0" err="1"/>
              <a:t>리눅스</a:t>
            </a:r>
            <a:r>
              <a:rPr lang="ko-KR" altLang="en-US" sz="2400" dirty="0"/>
              <a:t> </a:t>
            </a:r>
            <a:r>
              <a:rPr lang="en-US" altLang="ko-KR" sz="2400" dirty="0"/>
              <a:t>(Ubuntu 18.04) </a:t>
            </a:r>
            <a:r>
              <a:rPr lang="ko-KR" altLang="en-US" sz="2400" dirty="0"/>
              <a:t>개발 환경 </a:t>
            </a:r>
            <a:r>
              <a:rPr lang="en-US" altLang="ko-KR" sz="2400" dirty="0"/>
              <a:t>– Ubuntu</a:t>
            </a:r>
            <a:r>
              <a:rPr lang="ko-KR" altLang="en-US" sz="2400" dirty="0"/>
              <a:t>에 대한 간략한 설명</a:t>
            </a:r>
            <a:endParaRPr lang="en-US" altLang="ko-KR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609344"/>
            <a:ext cx="10293096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/>
              <a:t>리눅스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디렉토리</a:t>
            </a:r>
            <a:r>
              <a:rPr lang="ko-KR" altLang="en-US" sz="2000" b="1" dirty="0"/>
              <a:t> 구조 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트리 형태</a:t>
            </a:r>
            <a:endParaRPr lang="en-US" altLang="ko-KR" sz="2000" b="1" dirty="0"/>
          </a:p>
          <a:p>
            <a:r>
              <a:rPr lang="en-US" altLang="ko-KR" dirty="0"/>
              <a:t>/root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최상위 </a:t>
            </a:r>
            <a:r>
              <a:rPr lang="ko-KR" altLang="en-US" dirty="0" err="1"/>
              <a:t>디렉토리</a:t>
            </a:r>
            <a:endParaRPr lang="en-US" altLang="ko-KR" dirty="0"/>
          </a:p>
          <a:p>
            <a:r>
              <a:rPr lang="en-US" altLang="ko-KR" dirty="0"/>
              <a:t>/bin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시스템을 사용하기 위한 기본 명령어 포함 </a:t>
            </a:r>
            <a:r>
              <a:rPr lang="en-US" altLang="ko-KR" dirty="0"/>
              <a:t>ex) </a:t>
            </a:r>
            <a:r>
              <a:rPr lang="en-US" altLang="ko-KR" dirty="0" err="1"/>
              <a:t>cp</a:t>
            </a:r>
            <a:r>
              <a:rPr lang="en-US" altLang="ko-KR" dirty="0"/>
              <a:t>, mv…..</a:t>
            </a:r>
          </a:p>
          <a:p>
            <a:r>
              <a:rPr lang="en-US" altLang="ko-KR" dirty="0"/>
              <a:t>/boot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부팅에 필요한 </a:t>
            </a:r>
            <a:r>
              <a:rPr lang="ko-KR" altLang="en-US" dirty="0" err="1"/>
              <a:t>커널</a:t>
            </a:r>
            <a:r>
              <a:rPr lang="ko-KR" altLang="en-US" dirty="0"/>
              <a:t> 및 관련 파일 위치</a:t>
            </a:r>
            <a:endParaRPr lang="en-US" altLang="ko-KR" dirty="0"/>
          </a:p>
          <a:p>
            <a:r>
              <a:rPr lang="en-US" altLang="ko-KR" dirty="0"/>
              <a:t>/dev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장치 파일 위치</a:t>
            </a:r>
            <a:endParaRPr lang="en-US" altLang="ko-KR" dirty="0"/>
          </a:p>
          <a:p>
            <a:r>
              <a:rPr lang="en-US" altLang="ko-KR" dirty="0"/>
              <a:t>/</a:t>
            </a:r>
            <a:r>
              <a:rPr lang="en-US" altLang="ko-KR" dirty="0" err="1"/>
              <a:t>etc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 err="1"/>
              <a:t>리눅스에서</a:t>
            </a:r>
            <a:r>
              <a:rPr lang="ko-KR" altLang="en-US" dirty="0"/>
              <a:t> 사용되는 응용 프로그램과 서버 프로그램이 환경 설정에 필요한 설정 파일 위치</a:t>
            </a:r>
            <a:endParaRPr lang="en-US" altLang="ko-KR" dirty="0"/>
          </a:p>
          <a:p>
            <a:r>
              <a:rPr lang="en-US" altLang="ko-KR" dirty="0"/>
              <a:t>/home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일반 사용자의 홈 </a:t>
            </a:r>
            <a:r>
              <a:rPr lang="ko-KR" altLang="en-US" dirty="0" err="1"/>
              <a:t>디렉토리가</a:t>
            </a:r>
            <a:r>
              <a:rPr lang="ko-KR" altLang="en-US" dirty="0"/>
              <a:t> 생성되는 곳</a:t>
            </a:r>
            <a:endParaRPr lang="en-US" altLang="ko-KR" dirty="0"/>
          </a:p>
          <a:p>
            <a:r>
              <a:rPr lang="en-US" altLang="ko-KR" dirty="0"/>
              <a:t>/lib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시스템 운영 및 프로그램 구동할 때 필요한 공유 라이브러리 위치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커널</a:t>
            </a:r>
            <a:r>
              <a:rPr lang="ko-KR" altLang="en-US" dirty="0"/>
              <a:t> 모듈</a:t>
            </a:r>
            <a:endParaRPr lang="en-US" altLang="ko-KR" dirty="0"/>
          </a:p>
          <a:p>
            <a:r>
              <a:rPr lang="en-US" altLang="ko-KR" dirty="0"/>
              <a:t>/sys</a:t>
            </a:r>
          </a:p>
          <a:p>
            <a:pPr marL="285750" indent="-285750">
              <a:buFontTx/>
              <a:buChar char="-"/>
            </a:pPr>
            <a:r>
              <a:rPr lang="ko-KR" altLang="en-US" dirty="0" err="1"/>
              <a:t>리눅스</a:t>
            </a:r>
            <a:r>
              <a:rPr lang="ko-KR" altLang="en-US" dirty="0"/>
              <a:t> </a:t>
            </a:r>
            <a:r>
              <a:rPr lang="ko-KR" altLang="en-US" dirty="0" err="1"/>
              <a:t>커널과</a:t>
            </a:r>
            <a:r>
              <a:rPr lang="ko-KR" altLang="en-US" dirty="0"/>
              <a:t> 관련된 파일이 있는 </a:t>
            </a:r>
            <a:r>
              <a:rPr lang="ko-KR" altLang="en-US" dirty="0" err="1"/>
              <a:t>디렉토리이다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6846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1610"/>
          </a:xfrm>
        </p:spPr>
        <p:txBody>
          <a:bodyPr>
            <a:noAutofit/>
          </a:bodyPr>
          <a:lstStyle/>
          <a:p>
            <a:r>
              <a:rPr lang="en-US" altLang="ko-KR" sz="3200" dirty="0" err="1"/>
              <a:t>Nvidia</a:t>
            </a:r>
            <a:r>
              <a:rPr lang="en-US" altLang="ko-KR" sz="3200" dirty="0"/>
              <a:t> Jetson</a:t>
            </a:r>
          </a:p>
        </p:txBody>
      </p:sp>
      <p:sp>
        <p:nvSpPr>
          <p:cNvPr id="11" name="내용 개체 틀 10"/>
          <p:cNvSpPr>
            <a:spLocks noGrp="1"/>
          </p:cNvSpPr>
          <p:nvPr>
            <p:ph idx="1"/>
          </p:nvPr>
        </p:nvSpPr>
        <p:spPr>
          <a:xfrm>
            <a:off x="-283464" y="1106297"/>
            <a:ext cx="11865864" cy="624967"/>
          </a:xfrm>
        </p:spPr>
        <p:txBody>
          <a:bodyPr>
            <a:normAutofit/>
          </a:bodyPr>
          <a:lstStyle/>
          <a:p>
            <a:pPr marL="914400" lvl="2" indent="0">
              <a:buNone/>
            </a:pPr>
            <a:r>
              <a:rPr lang="en-US" altLang="ko-KR" sz="2400" dirty="0"/>
              <a:t>1. </a:t>
            </a:r>
            <a:r>
              <a:rPr lang="ko-KR" altLang="en-US" sz="2400" dirty="0" err="1"/>
              <a:t>리눅스</a:t>
            </a:r>
            <a:r>
              <a:rPr lang="ko-KR" altLang="en-US" sz="2400" dirty="0"/>
              <a:t> </a:t>
            </a:r>
            <a:r>
              <a:rPr lang="en-US" altLang="ko-KR" sz="2400" dirty="0"/>
              <a:t>(Ubuntu 18.04) </a:t>
            </a:r>
            <a:r>
              <a:rPr lang="ko-KR" altLang="en-US" sz="2400" dirty="0"/>
              <a:t>개발 환경 </a:t>
            </a:r>
            <a:r>
              <a:rPr lang="en-US" altLang="ko-KR" sz="2400" dirty="0"/>
              <a:t>– Ubuntu</a:t>
            </a:r>
            <a:r>
              <a:rPr lang="ko-KR" altLang="en-US" sz="2400" dirty="0"/>
              <a:t>에 대한 간략한 설명</a:t>
            </a:r>
            <a:endParaRPr lang="en-US" altLang="ko-KR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731264"/>
            <a:ext cx="1029309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/>
              <a:t>리눅스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디렉토리</a:t>
            </a:r>
            <a:r>
              <a:rPr lang="ko-KR" altLang="en-US" sz="2000" b="1" dirty="0"/>
              <a:t> 구조</a:t>
            </a:r>
            <a:endParaRPr lang="en-US" altLang="ko-KR" sz="2000" b="1" dirty="0"/>
          </a:p>
          <a:p>
            <a:r>
              <a:rPr lang="en-US" altLang="ko-KR" dirty="0"/>
              <a:t>/proc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가상 메모리</a:t>
            </a:r>
            <a:r>
              <a:rPr lang="en-US" altLang="ko-KR" dirty="0"/>
              <a:t>, </a:t>
            </a:r>
            <a:r>
              <a:rPr lang="ko-KR" altLang="en-US" dirty="0"/>
              <a:t>프로세스와 시스템 정보를 제공하기 위한 목적으로 설계된 가상 파일 시스템을 사용하는 </a:t>
            </a:r>
            <a:r>
              <a:rPr lang="ko-KR" altLang="en-US" dirty="0" err="1"/>
              <a:t>디렉토리</a:t>
            </a:r>
            <a:endParaRPr lang="en-US" altLang="ko-KR" dirty="0"/>
          </a:p>
          <a:p>
            <a:r>
              <a:rPr lang="en-US" altLang="ko-KR" dirty="0"/>
              <a:t>/</a:t>
            </a:r>
            <a:r>
              <a:rPr lang="en-US" altLang="ko-KR" dirty="0" err="1"/>
              <a:t>tmp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프로세스 생성 과정에서 발생되는 임시 파일 저장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시스템이 재 구동하는 경우에는 존재하는 모든 파일 삭제</a:t>
            </a:r>
            <a:endParaRPr lang="en-US" altLang="ko-KR" dirty="0"/>
          </a:p>
          <a:p>
            <a:r>
              <a:rPr lang="en-US" altLang="ko-KR" dirty="0"/>
              <a:t>/</a:t>
            </a:r>
            <a:r>
              <a:rPr lang="en-US" altLang="ko-KR" dirty="0" err="1"/>
              <a:t>usr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기본 실행 파일과 라이브러리 파일</a:t>
            </a:r>
            <a:r>
              <a:rPr lang="en-US" altLang="ko-KR" dirty="0"/>
              <a:t>, </a:t>
            </a:r>
            <a:r>
              <a:rPr lang="ko-KR" altLang="en-US" dirty="0"/>
              <a:t>헤더 파일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 (</a:t>
            </a:r>
            <a:r>
              <a:rPr lang="en-US" altLang="ko-KR" dirty="0" err="1"/>
              <a:t>usr</a:t>
            </a:r>
            <a:r>
              <a:rPr lang="en-US" altLang="ko-KR" dirty="0"/>
              <a:t> = Unix System Resource)</a:t>
            </a:r>
          </a:p>
          <a:p>
            <a:r>
              <a:rPr lang="en-US" altLang="ko-KR" dirty="0"/>
              <a:t>/opt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추가 패키지가 설치되는 </a:t>
            </a:r>
            <a:r>
              <a:rPr lang="ko-KR" altLang="en-US" dirty="0" err="1"/>
              <a:t>디렉토리</a:t>
            </a:r>
            <a:endParaRPr lang="en-US" altLang="ko-KR" dirty="0"/>
          </a:p>
          <a:p>
            <a:r>
              <a:rPr lang="en-US" altLang="ko-KR" dirty="0"/>
              <a:t>/</a:t>
            </a:r>
            <a:r>
              <a:rPr lang="en-US" altLang="ko-KR" dirty="0" err="1"/>
              <a:t>var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내용이 자주 변경되는 가변 자료 저장 </a:t>
            </a:r>
            <a:r>
              <a:rPr lang="en-US" altLang="ko-KR" dirty="0"/>
              <a:t>ex) log</a:t>
            </a:r>
          </a:p>
          <a:p>
            <a:r>
              <a:rPr lang="en-US" altLang="ko-KR" dirty="0"/>
              <a:t>/media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USB </a:t>
            </a:r>
            <a:r>
              <a:rPr lang="ko-KR" altLang="en-US" dirty="0"/>
              <a:t>같은 외부 장치를 연결하는 </a:t>
            </a:r>
            <a:r>
              <a:rPr lang="ko-KR" altLang="en-US" dirty="0" err="1"/>
              <a:t>디렉토리</a:t>
            </a:r>
            <a:endParaRPr lang="en-US" altLang="ko-KR" dirty="0"/>
          </a:p>
          <a:p>
            <a:r>
              <a:rPr lang="en-US" altLang="ko-KR" dirty="0"/>
              <a:t>/run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실행 중인 서비스와 관련된 파일이 저장된다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24359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1610"/>
          </a:xfrm>
        </p:spPr>
        <p:txBody>
          <a:bodyPr>
            <a:noAutofit/>
          </a:bodyPr>
          <a:lstStyle/>
          <a:p>
            <a:r>
              <a:rPr lang="en-US" altLang="ko-KR" sz="3200" dirty="0" err="1"/>
              <a:t>Nvidia</a:t>
            </a:r>
            <a:r>
              <a:rPr lang="en-US" altLang="ko-KR" sz="3200" dirty="0"/>
              <a:t> Jetson</a:t>
            </a:r>
          </a:p>
        </p:txBody>
      </p:sp>
      <p:sp>
        <p:nvSpPr>
          <p:cNvPr id="11" name="내용 개체 틀 10"/>
          <p:cNvSpPr>
            <a:spLocks noGrp="1"/>
          </p:cNvSpPr>
          <p:nvPr>
            <p:ph idx="1"/>
          </p:nvPr>
        </p:nvSpPr>
        <p:spPr>
          <a:xfrm>
            <a:off x="838200" y="99656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2. QT, GUI </a:t>
            </a:r>
            <a:r>
              <a:rPr lang="ko-KR" altLang="en-US" dirty="0"/>
              <a:t>프로그래밍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2400" dirty="0"/>
              <a:t> GUI(Graphic User Interface)</a:t>
            </a:r>
          </a:p>
          <a:p>
            <a:pPr marL="0" indent="0">
              <a:buNone/>
            </a:pPr>
            <a:r>
              <a:rPr lang="en-US" altLang="ko-KR" sz="2400" dirty="0"/>
              <a:t> - Component : label, button, check box…..</a:t>
            </a:r>
          </a:p>
          <a:p>
            <a:pPr marL="0" indent="0">
              <a:buNone/>
            </a:pPr>
            <a:r>
              <a:rPr lang="en-US" altLang="ko-KR" sz="2400" dirty="0"/>
              <a:t> - Container : Window, Panel, frame…. </a:t>
            </a:r>
            <a:r>
              <a:rPr lang="ko-KR" altLang="en-US" sz="2400" dirty="0"/>
              <a:t>등 </a:t>
            </a:r>
            <a:r>
              <a:rPr lang="en-US" altLang="ko-KR" sz="2400" dirty="0"/>
              <a:t>component</a:t>
            </a:r>
            <a:r>
              <a:rPr lang="ko-KR" altLang="en-US" sz="2400" dirty="0"/>
              <a:t>를 담는 용기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- Layout manager : </a:t>
            </a:r>
            <a:r>
              <a:rPr lang="ko-KR" altLang="en-US" sz="2400" dirty="0"/>
              <a:t>배치 관리자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- Graphics : </a:t>
            </a:r>
            <a:r>
              <a:rPr lang="ko-KR" altLang="en-US" sz="2400" dirty="0"/>
              <a:t>이미지</a:t>
            </a:r>
            <a:r>
              <a:rPr lang="en-US" altLang="ko-KR" sz="2400" dirty="0"/>
              <a:t>, </a:t>
            </a:r>
            <a:r>
              <a:rPr lang="ko-KR" altLang="en-US" sz="2400" dirty="0"/>
              <a:t>폰트 등을 </a:t>
            </a:r>
            <a:r>
              <a:rPr lang="en-US" altLang="ko-KR" sz="2400" dirty="0" err="1"/>
              <a:t>componen</a:t>
            </a:r>
            <a:r>
              <a:rPr lang="ko-KR" altLang="en-US" sz="2400" dirty="0"/>
              <a:t>나 </a:t>
            </a:r>
            <a:r>
              <a:rPr lang="en-US" altLang="ko-KR" sz="2400" dirty="0"/>
              <a:t>container </a:t>
            </a:r>
            <a:r>
              <a:rPr lang="ko-KR" altLang="en-US" sz="2400" dirty="0"/>
              <a:t>추가하는 것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- Event :</a:t>
            </a:r>
            <a:r>
              <a:rPr lang="ko-KR" altLang="en-US" sz="2400" dirty="0"/>
              <a:t> 특정 사건</a:t>
            </a:r>
            <a:r>
              <a:rPr lang="en-US" altLang="ko-KR" sz="2400" dirty="0"/>
              <a:t>(</a:t>
            </a:r>
            <a:r>
              <a:rPr lang="ko-KR" altLang="en-US" sz="2400" dirty="0"/>
              <a:t>버튼 클릭</a:t>
            </a:r>
            <a:r>
              <a:rPr lang="en-US" altLang="ko-KR" sz="2400" dirty="0"/>
              <a:t>, </a:t>
            </a:r>
            <a:r>
              <a:rPr lang="ko-KR" altLang="en-US" sz="2400" dirty="0"/>
              <a:t>마우스 움직임 등</a:t>
            </a:r>
            <a:r>
              <a:rPr lang="en-US" altLang="ko-KR" sz="2400" dirty="0"/>
              <a:t>) </a:t>
            </a:r>
            <a:r>
              <a:rPr lang="ko-KR" altLang="en-US" sz="2400" dirty="0"/>
              <a:t>일어날 때</a:t>
            </a:r>
            <a:r>
              <a:rPr lang="en-US" altLang="ko-KR" sz="2400" dirty="0"/>
              <a:t>, </a:t>
            </a:r>
            <a:r>
              <a:rPr lang="ko-KR" altLang="en-US" sz="2400" dirty="0"/>
              <a:t>어떤 동작이      </a:t>
            </a:r>
            <a:r>
              <a:rPr lang="en-US" altLang="ko-KR" sz="2400" dirty="0"/>
              <a:t>	   </a:t>
            </a:r>
            <a:r>
              <a:rPr lang="ko-KR" altLang="en-US" sz="2400" dirty="0"/>
              <a:t>일어날지 정하는 것</a:t>
            </a:r>
          </a:p>
        </p:txBody>
      </p:sp>
    </p:spTree>
    <p:extLst>
      <p:ext uri="{BB962C8B-B14F-4D97-AF65-F5344CB8AC3E}">
        <p14:creationId xmlns:p14="http://schemas.microsoft.com/office/powerpoint/2010/main" val="2276790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1610"/>
          </a:xfrm>
        </p:spPr>
        <p:txBody>
          <a:bodyPr>
            <a:noAutofit/>
          </a:bodyPr>
          <a:lstStyle/>
          <a:p>
            <a:r>
              <a:rPr lang="en-US" altLang="ko-KR" sz="3200" dirty="0" err="1"/>
              <a:t>Nvidia</a:t>
            </a:r>
            <a:r>
              <a:rPr lang="en-US" altLang="ko-KR" sz="3200" dirty="0"/>
              <a:t> Jetson</a:t>
            </a: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404" y="1454558"/>
            <a:ext cx="10989191" cy="48100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5073" y="992893"/>
            <a:ext cx="3237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2. QT, GUI </a:t>
            </a:r>
            <a:r>
              <a:rPr lang="ko-KR" altLang="en-US" sz="2400" dirty="0"/>
              <a:t>프로그래밍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6888015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1610"/>
          </a:xfrm>
        </p:spPr>
        <p:txBody>
          <a:bodyPr>
            <a:noAutofit/>
          </a:bodyPr>
          <a:lstStyle/>
          <a:p>
            <a:r>
              <a:rPr lang="en-US" altLang="ko-KR" sz="3200" dirty="0"/>
              <a:t>1. </a:t>
            </a:r>
            <a:r>
              <a:rPr lang="en-US" altLang="ko-KR" sz="3200" dirty="0" err="1"/>
              <a:t>Pytorch</a:t>
            </a:r>
            <a:r>
              <a:rPr lang="en-US" altLang="ko-KR" sz="3200" dirty="0"/>
              <a:t> </a:t>
            </a:r>
            <a:r>
              <a:rPr lang="ko-KR" altLang="en-US" sz="3200" dirty="0"/>
              <a:t>설치</a:t>
            </a:r>
            <a:r>
              <a:rPr lang="en-US" altLang="ko-KR" sz="3200" dirty="0"/>
              <a:t>, lib</a:t>
            </a:r>
            <a:r>
              <a:rPr lang="ko-KR" altLang="en-US" sz="3200" dirty="0"/>
              <a:t>과 </a:t>
            </a:r>
            <a:r>
              <a:rPr lang="en-US" altLang="ko-KR" sz="3200" dirty="0"/>
              <a:t>include</a:t>
            </a:r>
          </a:p>
        </p:txBody>
      </p:sp>
      <p:sp>
        <p:nvSpPr>
          <p:cNvPr id="11" name="내용 개체 틀 10"/>
          <p:cNvSpPr>
            <a:spLocks noGrp="1"/>
          </p:cNvSpPr>
          <p:nvPr>
            <p:ph idx="1"/>
          </p:nvPr>
        </p:nvSpPr>
        <p:spPr>
          <a:xfrm>
            <a:off x="838200" y="1530959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en-US" altLang="ko-KR" sz="2400" u="sng" dirty="0">
                <a:hlinkClick r:id="rId2"/>
              </a:rPr>
              <a:t>https://</a:t>
            </a:r>
            <a:r>
              <a:rPr lang="en-US" altLang="ko-KR" sz="2400" u="sng" dirty="0" smtClean="0">
                <a:hlinkClick r:id="rId2"/>
              </a:rPr>
              <a:t>elinux.org/Jetson_Zoo</a:t>
            </a:r>
            <a:endParaRPr lang="en-US" altLang="ko-KR" sz="2400" u="sng" dirty="0" smtClean="0"/>
          </a:p>
          <a:p>
            <a:r>
              <a:rPr lang="en-US" altLang="ko-KR" sz="2400" dirty="0" smtClean="0"/>
              <a:t>Requirement</a:t>
            </a:r>
            <a:endParaRPr lang="en-US" altLang="ko-KR" sz="2400" dirty="0"/>
          </a:p>
          <a:p>
            <a:r>
              <a:rPr lang="en-US" altLang="ko-KR" sz="2400" dirty="0"/>
              <a:t>$ pip3 install </a:t>
            </a:r>
            <a:r>
              <a:rPr lang="en-US" altLang="ko-KR" sz="2400" dirty="0" err="1"/>
              <a:t>Cython</a:t>
            </a:r>
            <a:endParaRPr lang="en-US" altLang="ko-KR" sz="2400" dirty="0"/>
          </a:p>
          <a:p>
            <a:r>
              <a:rPr lang="en-US" altLang="ko-KR" sz="2400" dirty="0" smtClean="0"/>
              <a:t>Pytorch-1.1.0 </a:t>
            </a:r>
            <a:r>
              <a:rPr lang="en-US" altLang="ko-KR" sz="2400" dirty="0"/>
              <a:t>install </a:t>
            </a:r>
            <a:endParaRPr lang="en-US" altLang="ko-KR" sz="2400" dirty="0"/>
          </a:p>
          <a:p>
            <a:r>
              <a:rPr lang="en-US" altLang="ko-KR" sz="2400" dirty="0"/>
              <a:t>$ </a:t>
            </a:r>
            <a:r>
              <a:rPr lang="en-US" altLang="ko-KR" sz="2400" dirty="0" err="1"/>
              <a:t>sudo</a:t>
            </a:r>
            <a:r>
              <a:rPr lang="en-US" altLang="ko-KR" sz="2400" dirty="0"/>
              <a:t> pip3 install torch-1.1.0-cp36-cp36m-linux_aarch64.whl</a:t>
            </a:r>
            <a:endParaRPr lang="en-US" altLang="ko-KR" sz="2400" dirty="0"/>
          </a:p>
          <a:p>
            <a:r>
              <a:rPr lang="en-US" altLang="ko-KR" sz="2400" dirty="0" err="1"/>
              <a:t>torchvision</a:t>
            </a:r>
            <a:r>
              <a:rPr lang="en-US" altLang="ko-KR" sz="2400" dirty="0"/>
              <a:t> - v0.3.0 install </a:t>
            </a:r>
            <a:endParaRPr lang="en-US" altLang="ko-KR" sz="2400" dirty="0"/>
          </a:p>
          <a:p>
            <a:r>
              <a:rPr lang="en-US" altLang="ko-KR" sz="2400" dirty="0"/>
              <a:t>$ </a:t>
            </a:r>
            <a:r>
              <a:rPr lang="en-US" altLang="ko-KR" sz="2400" dirty="0" err="1"/>
              <a:t>sudo</a:t>
            </a:r>
            <a:r>
              <a:rPr lang="en-US" altLang="ko-KR" sz="2400" dirty="0"/>
              <a:t> apt-get install </a:t>
            </a:r>
            <a:r>
              <a:rPr lang="en-US" altLang="ko-KR" sz="2400" dirty="0" err="1"/>
              <a:t>libjpeg</a:t>
            </a:r>
            <a:r>
              <a:rPr lang="en-US" altLang="ko-KR" sz="2400" dirty="0"/>
              <a:t>-dev zlib1g-dev</a:t>
            </a:r>
            <a:endParaRPr lang="en-US" altLang="ko-KR" sz="2400" dirty="0"/>
          </a:p>
          <a:p>
            <a:r>
              <a:rPr lang="en-US" altLang="ko-KR" sz="2400" dirty="0"/>
              <a:t>$ </a:t>
            </a:r>
            <a:r>
              <a:rPr lang="en-US" altLang="ko-KR" sz="2400" dirty="0" err="1"/>
              <a:t>git</a:t>
            </a:r>
            <a:r>
              <a:rPr lang="en-US" altLang="ko-KR" sz="2400" dirty="0"/>
              <a:t> clone --branch v0.3.0</a:t>
            </a:r>
            <a:r>
              <a:rPr lang="en-US" altLang="ko-KR" sz="2400" dirty="0">
                <a:hlinkClick r:id="rId3"/>
              </a:rPr>
              <a:t> https://github.com/pytorch/vision</a:t>
            </a:r>
            <a:r>
              <a:rPr lang="en-US" altLang="ko-KR" sz="2400" dirty="0"/>
              <a:t>    </a:t>
            </a:r>
            <a:r>
              <a:rPr lang="en-US" altLang="ko-KR" sz="2400" dirty="0" err="1"/>
              <a:t>torchvision</a:t>
            </a:r>
            <a:endParaRPr lang="en-US" altLang="ko-KR" sz="2400" dirty="0"/>
          </a:p>
          <a:p>
            <a:r>
              <a:rPr lang="en-US" altLang="ko-KR" sz="2400" dirty="0"/>
              <a:t>$ cd </a:t>
            </a:r>
            <a:r>
              <a:rPr lang="en-US" altLang="ko-KR" sz="2400" dirty="0" err="1"/>
              <a:t>torchvision</a:t>
            </a:r>
            <a:endParaRPr lang="en-US" altLang="ko-KR" sz="2400" dirty="0"/>
          </a:p>
          <a:p>
            <a:r>
              <a:rPr lang="en-US" altLang="ko-KR" sz="2400" dirty="0"/>
              <a:t>$ </a:t>
            </a:r>
            <a:r>
              <a:rPr lang="en-US" altLang="ko-KR" sz="2400" dirty="0" err="1"/>
              <a:t>sudo</a:t>
            </a:r>
            <a:r>
              <a:rPr lang="en-US" altLang="ko-KR" sz="2400" dirty="0"/>
              <a:t> python setup.py install</a:t>
            </a:r>
            <a:endParaRPr lang="en-US" altLang="ko-KR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5572" y="0"/>
            <a:ext cx="378142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4031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1610"/>
          </a:xfrm>
        </p:spPr>
        <p:txBody>
          <a:bodyPr>
            <a:noAutofit/>
          </a:bodyPr>
          <a:lstStyle/>
          <a:p>
            <a:r>
              <a:rPr lang="en-US" altLang="ko-KR" sz="3200" dirty="0"/>
              <a:t>1. </a:t>
            </a:r>
            <a:r>
              <a:rPr lang="en-US" altLang="ko-KR" sz="3200" dirty="0" err="1"/>
              <a:t>Pytorch</a:t>
            </a:r>
            <a:r>
              <a:rPr lang="en-US" altLang="ko-KR" sz="3200" dirty="0"/>
              <a:t> </a:t>
            </a:r>
            <a:r>
              <a:rPr lang="ko-KR" altLang="en-US" sz="3200" dirty="0"/>
              <a:t>설치</a:t>
            </a:r>
            <a:r>
              <a:rPr lang="en-US" altLang="ko-KR" sz="3200" dirty="0"/>
              <a:t>, lib</a:t>
            </a:r>
            <a:r>
              <a:rPr lang="ko-KR" altLang="en-US" sz="3200" dirty="0"/>
              <a:t>과 </a:t>
            </a:r>
            <a:r>
              <a:rPr lang="en-US" altLang="ko-KR" sz="3200" dirty="0"/>
              <a:t>include</a:t>
            </a:r>
          </a:p>
        </p:txBody>
      </p:sp>
      <p:sp>
        <p:nvSpPr>
          <p:cNvPr id="11" name="내용 개체 틀 10"/>
          <p:cNvSpPr>
            <a:spLocks noGrp="1"/>
          </p:cNvSpPr>
          <p:nvPr>
            <p:ph idx="1"/>
          </p:nvPr>
        </p:nvSpPr>
        <p:spPr>
          <a:xfrm>
            <a:off x="838200" y="996569"/>
            <a:ext cx="11081084" cy="4351338"/>
          </a:xfrm>
        </p:spPr>
        <p:txBody>
          <a:bodyPr/>
          <a:lstStyle/>
          <a:p>
            <a:pPr>
              <a:buFontTx/>
              <a:buChar char="-"/>
            </a:pPr>
            <a:r>
              <a:rPr lang="en-US" altLang="ko-KR" sz="2400" dirty="0"/>
              <a:t>Library </a:t>
            </a:r>
          </a:p>
          <a:p>
            <a:pPr lvl="1">
              <a:buFontTx/>
              <a:buChar char="-"/>
            </a:pPr>
            <a:r>
              <a:rPr lang="ko-KR" altLang="en-US" sz="2000" dirty="0"/>
              <a:t>공통으로 사용될 수 있는 특정 기능들을 </a:t>
            </a:r>
            <a:r>
              <a:rPr lang="en-US" altLang="ko-KR" sz="2000" dirty="0"/>
              <a:t>‘</a:t>
            </a:r>
            <a:r>
              <a:rPr lang="ko-KR" altLang="en-US" sz="2000" dirty="0"/>
              <a:t>모듈화</a:t>
            </a:r>
            <a:r>
              <a:rPr lang="en-US" altLang="ko-KR" sz="2000" dirty="0"/>
              <a:t>’ </a:t>
            </a:r>
            <a:r>
              <a:rPr lang="ko-KR" altLang="en-US" sz="2000" dirty="0"/>
              <a:t>한 것 </a:t>
            </a:r>
            <a:endParaRPr lang="en-US" altLang="ko-KR" sz="1800" dirty="0"/>
          </a:p>
          <a:p>
            <a:pPr lvl="1">
              <a:buFontTx/>
              <a:buChar char="-"/>
            </a:pPr>
            <a:r>
              <a:rPr lang="ko-KR" altLang="en-US" sz="2000" dirty="0" err="1"/>
              <a:t>컴파일되어</a:t>
            </a:r>
            <a:r>
              <a:rPr lang="ko-KR" altLang="en-US" sz="2000" dirty="0"/>
              <a:t> 기계어 형태로 존재함</a:t>
            </a:r>
            <a:endParaRPr lang="en-US" altLang="ko-KR" sz="2000" dirty="0"/>
          </a:p>
          <a:p>
            <a:pPr lvl="1">
              <a:buFontTx/>
              <a:buChar char="-"/>
            </a:pPr>
            <a:r>
              <a:rPr lang="en-US" altLang="ko-KR" sz="2000" dirty="0"/>
              <a:t>*.lib</a:t>
            </a:r>
            <a:r>
              <a:rPr lang="ko-KR" altLang="en-US" sz="2000" dirty="0"/>
              <a:t> </a:t>
            </a:r>
            <a:r>
              <a:rPr lang="en-US" altLang="ko-KR" sz="2000" dirty="0"/>
              <a:t>/</a:t>
            </a:r>
            <a:r>
              <a:rPr lang="ko-KR" altLang="en-US" sz="2000" dirty="0"/>
              <a:t> </a:t>
            </a:r>
            <a:r>
              <a:rPr lang="en-US" altLang="ko-KR" sz="2000" dirty="0"/>
              <a:t>*.a : </a:t>
            </a:r>
            <a:r>
              <a:rPr lang="ko-KR" altLang="en-US" sz="2000" dirty="0"/>
              <a:t>윈도우용 </a:t>
            </a:r>
            <a:r>
              <a:rPr lang="en-US" altLang="ko-KR" sz="2000" dirty="0"/>
              <a:t>/ </a:t>
            </a:r>
            <a:r>
              <a:rPr lang="ko-KR" altLang="en-US" sz="2000" dirty="0" err="1"/>
              <a:t>리눅스용</a:t>
            </a:r>
            <a:r>
              <a:rPr lang="en-US" altLang="ko-KR" sz="2000" dirty="0"/>
              <a:t>,</a:t>
            </a:r>
            <a:r>
              <a:rPr lang="ko-KR" altLang="en-US" sz="2000" dirty="0"/>
              <a:t> 정적 라이브러리</a:t>
            </a:r>
            <a:endParaRPr lang="en-US" altLang="ko-KR" sz="2000" dirty="0"/>
          </a:p>
          <a:p>
            <a:pPr lvl="1">
              <a:buFontTx/>
              <a:buChar char="-"/>
            </a:pPr>
            <a:r>
              <a:rPr lang="en-US" altLang="ko-KR" sz="2000" dirty="0"/>
              <a:t>*.</a:t>
            </a:r>
            <a:r>
              <a:rPr lang="en-US" altLang="ko-KR" sz="2000" dirty="0" err="1"/>
              <a:t>dll</a:t>
            </a:r>
            <a:r>
              <a:rPr lang="ko-KR" altLang="en-US" sz="2000" dirty="0"/>
              <a:t> </a:t>
            </a:r>
            <a:r>
              <a:rPr lang="en-US" altLang="ko-KR" sz="2000" dirty="0"/>
              <a:t>/</a:t>
            </a:r>
            <a:r>
              <a:rPr lang="ko-KR" altLang="en-US" sz="2000" dirty="0"/>
              <a:t> </a:t>
            </a:r>
            <a:r>
              <a:rPr lang="en-US" altLang="ko-KR" sz="2000" dirty="0"/>
              <a:t>*.so : </a:t>
            </a:r>
            <a:r>
              <a:rPr lang="ko-KR" altLang="en-US" sz="2000" dirty="0"/>
              <a:t>윈도우용 </a:t>
            </a:r>
            <a:r>
              <a:rPr lang="en-US" altLang="ko-KR" sz="2000" dirty="0"/>
              <a:t>/ </a:t>
            </a:r>
            <a:r>
              <a:rPr lang="ko-KR" altLang="en-US" sz="2000" dirty="0" err="1"/>
              <a:t>리눅스용</a:t>
            </a:r>
            <a:r>
              <a:rPr lang="en-US" altLang="ko-KR" sz="2000" dirty="0"/>
              <a:t>, </a:t>
            </a:r>
            <a:r>
              <a:rPr lang="ko-KR" altLang="en-US" sz="2000" dirty="0"/>
              <a:t>동적 라이브러리</a:t>
            </a:r>
            <a:endParaRPr lang="en-US" altLang="ko-KR" sz="2000" dirty="0"/>
          </a:p>
          <a:p>
            <a:pPr lvl="1">
              <a:buFontTx/>
              <a:buChar char="-"/>
            </a:pPr>
            <a:r>
              <a:rPr lang="ko-KR" altLang="en-US" sz="2000" dirty="0"/>
              <a:t>정적</a:t>
            </a:r>
            <a:r>
              <a:rPr lang="en-US" altLang="ko-KR" sz="2000" dirty="0"/>
              <a:t>, </a:t>
            </a:r>
            <a:r>
              <a:rPr lang="ko-KR" altLang="en-US" sz="2000" dirty="0"/>
              <a:t>동적 라이브러리 차이</a:t>
            </a:r>
            <a:endParaRPr lang="en-US" altLang="ko-KR" sz="2000" dirty="0"/>
          </a:p>
          <a:p>
            <a:pPr lvl="2">
              <a:buFontTx/>
              <a:buChar char="-"/>
            </a:pPr>
            <a:r>
              <a:rPr lang="ko-KR" altLang="en-US" sz="1600" dirty="0"/>
              <a:t>컴파일시 라이브러리 내용이 실행 파일에 포함되면 정적</a:t>
            </a:r>
            <a:r>
              <a:rPr lang="en-US" altLang="ko-KR" sz="1600" dirty="0"/>
              <a:t>! NEEDED</a:t>
            </a:r>
            <a:r>
              <a:rPr lang="ko-KR" altLang="en-US" sz="1600" dirty="0"/>
              <a:t> 따로 라이브러리에서 호출하면 동적</a:t>
            </a:r>
            <a:r>
              <a:rPr lang="en-US" altLang="ko-KR" sz="1600" dirty="0"/>
              <a:t>!</a:t>
            </a:r>
          </a:p>
          <a:p>
            <a:pPr>
              <a:buFontTx/>
              <a:buChar char="-"/>
            </a:pPr>
            <a:r>
              <a:rPr lang="ko-KR" altLang="en-US" sz="2400" dirty="0"/>
              <a:t>헤더 파일</a:t>
            </a:r>
            <a:r>
              <a:rPr lang="en-US" altLang="ko-KR" sz="2400" dirty="0"/>
              <a:t> (include)</a:t>
            </a:r>
          </a:p>
          <a:p>
            <a:pPr lvl="1">
              <a:buFontTx/>
              <a:buChar char="-"/>
            </a:pPr>
            <a:r>
              <a:rPr lang="ko-KR" altLang="en-US" sz="2000" dirty="0"/>
              <a:t>기계어 형태의 라이브러리를 사용자</a:t>
            </a:r>
            <a:r>
              <a:rPr lang="en-US" altLang="ko-KR" sz="2000" dirty="0"/>
              <a:t>/</a:t>
            </a:r>
            <a:r>
              <a:rPr lang="ko-KR" altLang="en-US" sz="2000" dirty="0"/>
              <a:t>컴파일러가 이해 할 수 있도록 문법에 맞게 작성되어 있는 선언들의 집합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104028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63168"/>
            <a:ext cx="10515600" cy="52137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4. Embedded</a:t>
            </a:r>
          </a:p>
          <a:p>
            <a:pPr marL="971550" lvl="1" indent="-514350">
              <a:buAutoNum type="arabicPeriod"/>
            </a:pPr>
            <a:r>
              <a:rPr lang="en-US" altLang="ko-KR" dirty="0"/>
              <a:t>Embedded, Edge Computer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marL="971550" lvl="1" indent="-514350">
              <a:buAutoNum type="arabicPeriod"/>
            </a:pPr>
            <a:r>
              <a:rPr lang="en-US" altLang="ko-KR" dirty="0" err="1"/>
              <a:t>Nvidia</a:t>
            </a:r>
            <a:r>
              <a:rPr lang="en-US" altLang="ko-KR" dirty="0"/>
              <a:t> Jetson (</a:t>
            </a:r>
            <a:r>
              <a:rPr lang="ko-KR" altLang="en-US" dirty="0"/>
              <a:t>실습</a:t>
            </a:r>
            <a:r>
              <a:rPr lang="en-US" altLang="ko-KR" dirty="0"/>
              <a:t>)</a:t>
            </a:r>
          </a:p>
          <a:p>
            <a:pPr marL="1428750" lvl="2" indent="-514350">
              <a:buAutoNum type="arabicPeriod"/>
            </a:pPr>
            <a:r>
              <a:rPr lang="ko-KR" altLang="en-US" dirty="0" err="1"/>
              <a:t>리눅스</a:t>
            </a:r>
            <a:r>
              <a:rPr lang="ko-KR" altLang="en-US" dirty="0"/>
              <a:t> </a:t>
            </a:r>
            <a:r>
              <a:rPr lang="en-US" altLang="ko-KR" dirty="0"/>
              <a:t>(Ubuntu 18.04) </a:t>
            </a:r>
            <a:r>
              <a:rPr lang="ko-KR" altLang="en-US" dirty="0"/>
              <a:t>개발 환경 </a:t>
            </a:r>
            <a:r>
              <a:rPr lang="en-US" altLang="ko-KR" dirty="0"/>
              <a:t>– Ubuntu</a:t>
            </a:r>
            <a:r>
              <a:rPr lang="ko-KR" altLang="en-US" dirty="0"/>
              <a:t>에 대한 간략한 설명</a:t>
            </a:r>
            <a:endParaRPr lang="en-US" altLang="ko-KR" dirty="0"/>
          </a:p>
          <a:p>
            <a:pPr marL="1428750" lvl="2" indent="-514350">
              <a:buAutoNum type="arabicPeriod"/>
            </a:pPr>
            <a:r>
              <a:rPr lang="en-US" altLang="ko-KR" dirty="0" err="1"/>
              <a:t>Qt</a:t>
            </a:r>
            <a:r>
              <a:rPr lang="en-US" altLang="ko-KR" dirty="0"/>
              <a:t>, GUI </a:t>
            </a:r>
            <a:r>
              <a:rPr lang="ko-KR" altLang="en-US" dirty="0"/>
              <a:t>프로그래밍</a:t>
            </a:r>
            <a:endParaRPr lang="en-US" altLang="ko-KR" dirty="0"/>
          </a:p>
          <a:p>
            <a:pPr marL="1885950" lvl="3" indent="-514350">
              <a:buFont typeface="Arial" panose="020B0604020202020204" pitchFamily="34" charset="0"/>
              <a:buAutoNum type="arabicPeriod"/>
            </a:pPr>
            <a:r>
              <a:rPr lang="en-US" altLang="ko-KR" dirty="0" err="1"/>
              <a:t>Pytorch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r>
              <a:rPr lang="en-US" altLang="ko-KR" dirty="0"/>
              <a:t>, lib</a:t>
            </a:r>
            <a:r>
              <a:rPr lang="ko-KR" altLang="en-US" dirty="0"/>
              <a:t>과 </a:t>
            </a:r>
            <a:r>
              <a:rPr lang="en-US" altLang="ko-KR" dirty="0"/>
              <a:t>include</a:t>
            </a:r>
            <a:r>
              <a:rPr lang="ko-KR" altLang="en-US" dirty="0"/>
              <a:t>에 대해</a:t>
            </a:r>
            <a:endParaRPr lang="en-US" altLang="ko-KR" dirty="0"/>
          </a:p>
          <a:p>
            <a:pPr marL="1885950" lvl="3" indent="-514350">
              <a:buAutoNum type="arabicPeriod"/>
            </a:pPr>
            <a:r>
              <a:rPr lang="en-US" altLang="ko-KR" dirty="0" err="1"/>
              <a:t>qmake</a:t>
            </a:r>
            <a:r>
              <a:rPr lang="ko-KR" altLang="en-US" dirty="0"/>
              <a:t>와 </a:t>
            </a:r>
            <a:r>
              <a:rPr lang="en-US" altLang="ko-KR" dirty="0"/>
              <a:t>.pro </a:t>
            </a:r>
          </a:p>
          <a:p>
            <a:pPr marL="1885950" lvl="3" indent="-514350">
              <a:buAutoNum type="arabicPeriod"/>
            </a:pPr>
            <a:r>
              <a:rPr lang="ko-KR" altLang="en-US" dirty="0"/>
              <a:t>버튼을 이용한 </a:t>
            </a:r>
            <a:r>
              <a:rPr lang="en-US" altLang="ko-KR" dirty="0"/>
              <a:t>Camera Connect </a:t>
            </a:r>
          </a:p>
          <a:p>
            <a:pPr marL="1428750" lvl="2" indent="-514350">
              <a:buAutoNum type="arabicPeriod"/>
            </a:pPr>
            <a:r>
              <a:rPr lang="en-US" altLang="ko-KR" dirty="0"/>
              <a:t>Grabber </a:t>
            </a:r>
            <a:r>
              <a:rPr lang="ko-KR" altLang="en-US" dirty="0"/>
              <a:t>제작</a:t>
            </a:r>
            <a:endParaRPr lang="en-US" altLang="ko-KR" dirty="0"/>
          </a:p>
          <a:p>
            <a:pPr marL="1885950" lvl="3" indent="-514350">
              <a:buAutoNum type="arabicPeriod"/>
            </a:pPr>
            <a:r>
              <a:rPr lang="en-US" altLang="ko-KR" dirty="0"/>
              <a:t>Thread, Thread </a:t>
            </a:r>
            <a:r>
              <a:rPr lang="ko-KR" altLang="en-US" dirty="0"/>
              <a:t>프로그래밍</a:t>
            </a:r>
            <a:endParaRPr lang="en-US" altLang="ko-KR" dirty="0"/>
          </a:p>
          <a:p>
            <a:pPr marL="1885950" lvl="3" indent="-514350">
              <a:buAutoNum type="arabicPeriod"/>
            </a:pPr>
            <a:r>
              <a:rPr lang="en-US" altLang="ko-KR" dirty="0"/>
              <a:t>Image </a:t>
            </a:r>
            <a:r>
              <a:rPr lang="en-US" altLang="ko-KR" dirty="0" err="1" smtClean="0"/>
              <a:t>Aquisition</a:t>
            </a:r>
            <a:endParaRPr lang="en-US" altLang="ko-KR" dirty="0"/>
          </a:p>
          <a:p>
            <a:pPr marL="1428750" lvl="2" indent="-514350">
              <a:buAutoNum type="arabicPeriod"/>
            </a:pPr>
            <a:r>
              <a:rPr lang="ko-KR" altLang="en-US" dirty="0" smtClean="0"/>
              <a:t>대용량 </a:t>
            </a:r>
            <a:r>
              <a:rPr lang="ko-KR" altLang="en-US" dirty="0" err="1"/>
              <a:t>시퀸스</a:t>
            </a:r>
            <a:r>
              <a:rPr lang="ko-KR" altLang="en-US" dirty="0"/>
              <a:t> 영상 저장</a:t>
            </a:r>
            <a:endParaRPr lang="en-US" altLang="ko-KR" dirty="0"/>
          </a:p>
          <a:p>
            <a:pPr marL="1885950" lvl="3" indent="-514350">
              <a:buAutoNum type="arabicPeriod"/>
            </a:pPr>
            <a:r>
              <a:rPr lang="en-US" altLang="ko-KR" dirty="0" smtClean="0"/>
              <a:t>Recoding </a:t>
            </a:r>
            <a:r>
              <a:rPr lang="ko-KR" altLang="en-US" dirty="0"/>
              <a:t>실습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199" y="249795"/>
            <a:ext cx="1254211" cy="54103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목차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99448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1610"/>
          </a:xfrm>
        </p:spPr>
        <p:txBody>
          <a:bodyPr>
            <a:noAutofit/>
          </a:bodyPr>
          <a:lstStyle/>
          <a:p>
            <a:r>
              <a:rPr lang="en-US" altLang="ko-KR" sz="3200" dirty="0" err="1"/>
              <a:t>Qmake</a:t>
            </a:r>
            <a:r>
              <a:rPr lang="ko-KR" altLang="en-US" sz="3200" dirty="0"/>
              <a:t>와 </a:t>
            </a:r>
            <a:r>
              <a:rPr lang="en-US" altLang="ko-KR" sz="3200" dirty="0"/>
              <a:t>.pro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2525" y="2428978"/>
            <a:ext cx="6391275" cy="17240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66891"/>
            <a:ext cx="38862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9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1610"/>
          </a:xfrm>
        </p:spPr>
        <p:txBody>
          <a:bodyPr>
            <a:noAutofit/>
          </a:bodyPr>
          <a:lstStyle/>
          <a:p>
            <a:r>
              <a:rPr lang="en-US" altLang="ko-KR" sz="3200" dirty="0"/>
              <a:t>2. </a:t>
            </a:r>
            <a:r>
              <a:rPr lang="en-US" altLang="ko-KR" sz="3200" dirty="0" err="1"/>
              <a:t>Qmake</a:t>
            </a:r>
            <a:r>
              <a:rPr lang="ko-KR" altLang="en-US" sz="3200" dirty="0"/>
              <a:t>와 </a:t>
            </a:r>
            <a:r>
              <a:rPr lang="en-US" altLang="ko-KR" sz="3200" dirty="0"/>
              <a:t>.pro</a:t>
            </a:r>
          </a:p>
        </p:txBody>
      </p:sp>
      <p:sp>
        <p:nvSpPr>
          <p:cNvPr id="11" name="내용 개체 틀 10"/>
          <p:cNvSpPr>
            <a:spLocks noGrp="1"/>
          </p:cNvSpPr>
          <p:nvPr>
            <p:ph idx="1"/>
          </p:nvPr>
        </p:nvSpPr>
        <p:spPr>
          <a:xfrm>
            <a:off x="838200" y="996569"/>
            <a:ext cx="10515600" cy="4351338"/>
          </a:xfrm>
        </p:spPr>
        <p:txBody>
          <a:bodyPr/>
          <a:lstStyle/>
          <a:p>
            <a:pPr>
              <a:buFontTx/>
              <a:buChar char="-"/>
            </a:pPr>
            <a:r>
              <a:rPr lang="en-US" altLang="ko-KR" sz="2400" dirty="0" err="1"/>
              <a:t>qmake</a:t>
            </a:r>
            <a:r>
              <a:rPr lang="ko-KR" altLang="en-US" sz="2400" dirty="0"/>
              <a:t>는 </a:t>
            </a:r>
            <a:r>
              <a:rPr lang="en-US" altLang="ko-KR" sz="2400" dirty="0" err="1"/>
              <a:t>Makefile</a:t>
            </a:r>
            <a:r>
              <a:rPr lang="en-US" altLang="ko-KR" sz="2400" dirty="0"/>
              <a:t> generator</a:t>
            </a:r>
          </a:p>
          <a:p>
            <a:pPr>
              <a:buFontTx/>
              <a:buChar char="-"/>
            </a:pPr>
            <a:r>
              <a:rPr lang="en-US" altLang="ko-KR" sz="2400" dirty="0"/>
              <a:t>Qt</a:t>
            </a:r>
            <a:r>
              <a:rPr lang="ko-KR" altLang="en-US" sz="2400" dirty="0"/>
              <a:t>의 프로젝트 파일 </a:t>
            </a:r>
            <a:r>
              <a:rPr lang="en-US" altLang="ko-KR" sz="2400" dirty="0"/>
              <a:t>.pro</a:t>
            </a:r>
            <a:r>
              <a:rPr lang="ko-KR" altLang="en-US" sz="2400" dirty="0"/>
              <a:t>에 </a:t>
            </a:r>
            <a:r>
              <a:rPr lang="en-US" altLang="ko-KR" sz="2400" dirty="0" err="1"/>
              <a:t>qmake</a:t>
            </a:r>
            <a:r>
              <a:rPr lang="en-US" altLang="ko-KR" sz="2400" dirty="0"/>
              <a:t> </a:t>
            </a:r>
            <a:r>
              <a:rPr lang="ko-KR" altLang="en-US" sz="2400" dirty="0"/>
              <a:t>내용을 작성합니다</a:t>
            </a:r>
            <a:r>
              <a:rPr lang="en-US" altLang="ko-KR" sz="2400" dirty="0"/>
              <a:t>.</a:t>
            </a:r>
            <a:endParaRPr lang="en-US" altLang="ko-KR" sz="2000" dirty="0"/>
          </a:p>
          <a:p>
            <a:pPr>
              <a:buFontTx/>
              <a:buChar char="-"/>
            </a:pPr>
            <a:r>
              <a:rPr lang="ko-KR" altLang="en-US" sz="2000" dirty="0"/>
              <a:t>시스템 변수 </a:t>
            </a:r>
            <a:r>
              <a:rPr lang="en-US" altLang="ko-KR" sz="2000" dirty="0"/>
              <a:t>(</a:t>
            </a:r>
            <a:r>
              <a:rPr lang="en-US" altLang="ko-KR" sz="2000" dirty="0" err="1"/>
              <a:t>qmake</a:t>
            </a:r>
            <a:r>
              <a:rPr lang="en-US" altLang="ko-KR" sz="2000" dirty="0"/>
              <a:t>)</a:t>
            </a:r>
          </a:p>
          <a:p>
            <a:pPr lvl="1">
              <a:buFontTx/>
              <a:buChar char="-"/>
            </a:pPr>
            <a:r>
              <a:rPr lang="en-US" altLang="ko-KR" sz="2000" dirty="0"/>
              <a:t>TENPLATE : </a:t>
            </a:r>
            <a:r>
              <a:rPr lang="ko-KR" altLang="en-US" sz="2000" dirty="0"/>
              <a:t>프로젝트 타입 정의 </a:t>
            </a:r>
            <a:r>
              <a:rPr lang="en-US" altLang="ko-KR" sz="2000" dirty="0"/>
              <a:t>ex)</a:t>
            </a:r>
            <a:r>
              <a:rPr lang="ko-KR" altLang="en-US" sz="2000" dirty="0"/>
              <a:t> </a:t>
            </a:r>
            <a:r>
              <a:rPr lang="en-US" altLang="ko-KR" sz="2000" dirty="0"/>
              <a:t>TEMPLATE = app</a:t>
            </a:r>
          </a:p>
          <a:p>
            <a:pPr lvl="1">
              <a:buFontTx/>
              <a:buChar char="-"/>
            </a:pPr>
            <a:r>
              <a:rPr lang="en-US" altLang="ko-KR" sz="2000" dirty="0"/>
              <a:t>HEADERS : </a:t>
            </a:r>
            <a:r>
              <a:rPr lang="ko-KR" altLang="en-US" sz="2000" dirty="0"/>
              <a:t>헤더 파일 작성 </a:t>
            </a:r>
            <a:r>
              <a:rPr lang="en-US" altLang="ko-KR" sz="2000" dirty="0"/>
              <a:t>ex) HEADERS += </a:t>
            </a:r>
            <a:r>
              <a:rPr lang="en-US" altLang="ko-KR" sz="2000" dirty="0" err="1"/>
              <a:t>camthread.h</a:t>
            </a:r>
            <a:r>
              <a:rPr lang="en-US" altLang="ko-KR" sz="2000" dirty="0"/>
              <a:t> </a:t>
            </a:r>
            <a:r>
              <a:rPr lang="en-US" altLang="ko-KR" sz="2000" dirty="0" err="1"/>
              <a:t>mainwindows.h</a:t>
            </a:r>
            <a:endParaRPr lang="en-US" altLang="ko-KR" sz="2000" dirty="0"/>
          </a:p>
          <a:p>
            <a:pPr lvl="1">
              <a:buFontTx/>
              <a:buChar char="-"/>
            </a:pPr>
            <a:r>
              <a:rPr lang="en-US" altLang="ko-KR" sz="2000" dirty="0"/>
              <a:t>SOURCES : </a:t>
            </a:r>
            <a:r>
              <a:rPr lang="ko-KR" altLang="en-US" sz="2000" dirty="0"/>
              <a:t>소스 파일 작성 </a:t>
            </a:r>
            <a:r>
              <a:rPr lang="en-US" altLang="ko-KR" sz="2000" dirty="0"/>
              <a:t>ex) SOURCES += CamThread.cpp MainWindows.cpp</a:t>
            </a:r>
          </a:p>
          <a:p>
            <a:pPr lvl="1">
              <a:buFontTx/>
              <a:buChar char="-"/>
            </a:pPr>
            <a:r>
              <a:rPr lang="en-US" altLang="ko-KR" sz="2000" dirty="0"/>
              <a:t>TARGET : </a:t>
            </a:r>
            <a:r>
              <a:rPr lang="en-US" altLang="ko-KR" sz="2000" dirty="0" err="1"/>
              <a:t>qmake</a:t>
            </a:r>
            <a:r>
              <a:rPr lang="ko-KR" altLang="en-US" sz="2000" dirty="0"/>
              <a:t>로 생성될</a:t>
            </a:r>
            <a:r>
              <a:rPr lang="en-US" altLang="ko-KR" sz="2000" dirty="0"/>
              <a:t> </a:t>
            </a:r>
            <a:r>
              <a:rPr lang="ko-KR" altLang="en-US" sz="2000" dirty="0"/>
              <a:t>실행 파일 이름</a:t>
            </a:r>
            <a:r>
              <a:rPr lang="en-US" altLang="ko-KR" sz="2000" dirty="0"/>
              <a:t>, default</a:t>
            </a:r>
            <a:r>
              <a:rPr lang="ko-KR" altLang="en-US" sz="2000" dirty="0"/>
              <a:t>로 </a:t>
            </a:r>
            <a:r>
              <a:rPr lang="en-US" altLang="ko-KR" sz="2000" dirty="0"/>
              <a:t>.pro</a:t>
            </a:r>
            <a:r>
              <a:rPr lang="ko-KR" altLang="en-US" sz="2000" dirty="0"/>
              <a:t> 이름으로 작성된다</a:t>
            </a:r>
            <a:endParaRPr lang="en-US" altLang="ko-KR" sz="2000" dirty="0"/>
          </a:p>
          <a:p>
            <a:pPr lvl="1">
              <a:buFontTx/>
              <a:buChar char="-"/>
            </a:pPr>
            <a:r>
              <a:rPr lang="en-US" altLang="ko-KR" sz="2000" dirty="0"/>
              <a:t>LIBS</a:t>
            </a:r>
            <a:r>
              <a:rPr lang="ko-KR" altLang="en-US" sz="2000" dirty="0"/>
              <a:t> </a:t>
            </a:r>
            <a:r>
              <a:rPr lang="en-US" altLang="ko-KR" sz="2000" dirty="0"/>
              <a:t>:</a:t>
            </a:r>
            <a:r>
              <a:rPr lang="ko-KR" altLang="en-US" sz="2000" dirty="0"/>
              <a:t> 프로젝트에 링크할 라이브러리 지정한다</a:t>
            </a:r>
            <a:r>
              <a:rPr lang="en-US" altLang="ko-KR" sz="2000" dirty="0"/>
              <a:t> ex) LIBS += -L$${LIB_PATH} –</a:t>
            </a:r>
            <a:r>
              <a:rPr lang="en-US" altLang="ko-KR" sz="2000" dirty="0" err="1"/>
              <a:t>lopencv</a:t>
            </a:r>
            <a:endParaRPr lang="en-US" altLang="ko-KR" sz="2000" dirty="0"/>
          </a:p>
          <a:p>
            <a:pPr lvl="1">
              <a:buFontTx/>
              <a:buChar char="-"/>
            </a:pPr>
            <a:r>
              <a:rPr lang="en-US" altLang="ko-KR" sz="2000" dirty="0"/>
              <a:t>INCLUDEPATH : </a:t>
            </a:r>
            <a:r>
              <a:rPr lang="ko-KR" altLang="en-US" sz="2000" dirty="0"/>
              <a:t>전역 헤더 파일의 위치를 찾기 위한 경로 지정</a:t>
            </a:r>
            <a:endParaRPr lang="en-US" altLang="ko-KR" sz="2000" dirty="0"/>
          </a:p>
          <a:p>
            <a:pPr lvl="2">
              <a:buFontTx/>
              <a:buChar char="-"/>
            </a:pPr>
            <a:r>
              <a:rPr lang="en-US" altLang="ko-KR" sz="1600" dirty="0"/>
              <a:t>Ex)</a:t>
            </a:r>
            <a:r>
              <a:rPr lang="ko-KR" altLang="en-US" sz="1600" dirty="0"/>
              <a:t> </a:t>
            </a:r>
            <a:r>
              <a:rPr lang="en-US" altLang="ko-KR" sz="1600" dirty="0"/>
              <a:t>INCLUDEPATH</a:t>
            </a:r>
            <a:r>
              <a:rPr lang="ko-KR" altLang="en-US" sz="1600" dirty="0"/>
              <a:t> </a:t>
            </a:r>
            <a:r>
              <a:rPr lang="en-US" altLang="ko-KR" sz="1600" dirty="0"/>
              <a:t>+= -I$${INCLUDE_PATH} \ -I$${INCLUDE_PATH2}</a:t>
            </a:r>
          </a:p>
          <a:p>
            <a:pPr lvl="1">
              <a:buFontTx/>
              <a:buChar char="-"/>
            </a:pPr>
            <a:r>
              <a:rPr lang="en-US" altLang="ko-KR" sz="2000" dirty="0"/>
              <a:t>FORMS : Qt</a:t>
            </a:r>
            <a:r>
              <a:rPr lang="ko-KR" altLang="en-US" sz="2000" dirty="0"/>
              <a:t> 디자이너로 생성된 </a:t>
            </a:r>
            <a:r>
              <a:rPr lang="en-US" altLang="ko-KR" sz="2000" dirty="0"/>
              <a:t>.</a:t>
            </a:r>
            <a:r>
              <a:rPr lang="en-US" altLang="ko-KR" sz="2000" dirty="0" err="1"/>
              <a:t>ui</a:t>
            </a:r>
            <a:r>
              <a:rPr lang="en-US" altLang="ko-KR" sz="2000" dirty="0"/>
              <a:t> </a:t>
            </a:r>
            <a:r>
              <a:rPr lang="ko-KR" altLang="en-US" sz="2000" dirty="0"/>
              <a:t>파일을 지정한다</a:t>
            </a:r>
            <a:r>
              <a:rPr lang="en-US" altLang="ko-KR" sz="2000" dirty="0"/>
              <a:t>.</a:t>
            </a:r>
          </a:p>
          <a:p>
            <a:pPr lvl="1">
              <a:buFontTx/>
              <a:buChar char="-"/>
            </a:pPr>
            <a:r>
              <a:rPr lang="en-US" altLang="ko-KR" sz="2000" dirty="0"/>
              <a:t>QT</a:t>
            </a:r>
            <a:r>
              <a:rPr lang="ko-KR" altLang="en-US" sz="2000" dirty="0"/>
              <a:t> </a:t>
            </a:r>
            <a:r>
              <a:rPr lang="en-US" altLang="ko-KR" sz="2000" dirty="0"/>
              <a:t>:</a:t>
            </a:r>
            <a:r>
              <a:rPr lang="ko-KR" altLang="en-US" sz="2000" dirty="0"/>
              <a:t> 프로젝트에 사용할 </a:t>
            </a:r>
            <a:r>
              <a:rPr lang="en-US" altLang="ko-KR" sz="2000" dirty="0"/>
              <a:t>QT </a:t>
            </a:r>
            <a:r>
              <a:rPr lang="ko-KR" altLang="en-US" sz="2000" dirty="0"/>
              <a:t>모듈을 지정한다</a:t>
            </a:r>
            <a:r>
              <a:rPr lang="en-US" altLang="ko-KR" sz="2000" dirty="0"/>
              <a:t>. Ex)</a:t>
            </a:r>
            <a:r>
              <a:rPr lang="ko-KR" altLang="en-US" sz="2000" dirty="0"/>
              <a:t> </a:t>
            </a:r>
            <a:r>
              <a:rPr lang="en-US" altLang="ko-KR" sz="2000" dirty="0"/>
              <a:t>QT</a:t>
            </a:r>
            <a:r>
              <a:rPr lang="ko-KR" altLang="en-US" sz="2000" dirty="0"/>
              <a:t> </a:t>
            </a:r>
            <a:r>
              <a:rPr lang="en-US" altLang="ko-KR" sz="2000" dirty="0"/>
              <a:t>+=</a:t>
            </a:r>
            <a:r>
              <a:rPr lang="ko-KR" altLang="en-US" sz="2000" dirty="0"/>
              <a:t> </a:t>
            </a:r>
            <a:r>
              <a:rPr lang="en-US" altLang="ko-KR" sz="2000" dirty="0"/>
              <a:t>core</a:t>
            </a:r>
            <a:r>
              <a:rPr lang="ko-KR" altLang="en-US" sz="2000" dirty="0"/>
              <a:t> </a:t>
            </a:r>
            <a:r>
              <a:rPr lang="en-US" altLang="ko-KR" sz="2000" dirty="0" err="1"/>
              <a:t>gui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6315869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1610"/>
          </a:xfrm>
        </p:spPr>
        <p:txBody>
          <a:bodyPr>
            <a:noAutofit/>
          </a:bodyPr>
          <a:lstStyle/>
          <a:p>
            <a:r>
              <a:rPr lang="en-US" altLang="ko-KR" sz="3200" dirty="0"/>
              <a:t>2. </a:t>
            </a:r>
            <a:r>
              <a:rPr lang="en-US" altLang="ko-KR" sz="3200" dirty="0" err="1"/>
              <a:t>Qmake</a:t>
            </a:r>
            <a:r>
              <a:rPr lang="ko-KR" altLang="en-US" sz="3200" dirty="0"/>
              <a:t>와 </a:t>
            </a:r>
            <a:r>
              <a:rPr lang="en-US" altLang="ko-KR" sz="3200" dirty="0"/>
              <a:t>.pro</a:t>
            </a:r>
          </a:p>
        </p:txBody>
      </p:sp>
      <p:sp>
        <p:nvSpPr>
          <p:cNvPr id="11" name="내용 개체 틀 10"/>
          <p:cNvSpPr>
            <a:spLocks noGrp="1"/>
          </p:cNvSpPr>
          <p:nvPr>
            <p:ph idx="1"/>
          </p:nvPr>
        </p:nvSpPr>
        <p:spPr>
          <a:xfrm>
            <a:off x="838200" y="996569"/>
            <a:ext cx="10515600" cy="4351338"/>
          </a:xfrm>
        </p:spPr>
        <p:txBody>
          <a:bodyPr/>
          <a:lstStyle/>
          <a:p>
            <a:pPr>
              <a:buFontTx/>
              <a:buChar char="-"/>
            </a:pPr>
            <a:r>
              <a:rPr lang="en-US" altLang="ko-KR" sz="2400" dirty="0" err="1"/>
              <a:t>qmake</a:t>
            </a:r>
            <a:r>
              <a:rPr lang="ko-KR" altLang="en-US" sz="2400" dirty="0"/>
              <a:t>는 </a:t>
            </a:r>
            <a:r>
              <a:rPr lang="en-US" altLang="ko-KR" sz="2400" dirty="0" err="1"/>
              <a:t>Makefile</a:t>
            </a:r>
            <a:r>
              <a:rPr lang="en-US" altLang="ko-KR" sz="2400" dirty="0"/>
              <a:t> generator</a:t>
            </a:r>
          </a:p>
          <a:p>
            <a:pPr>
              <a:buFontTx/>
              <a:buChar char="-"/>
            </a:pPr>
            <a:r>
              <a:rPr lang="en-US" altLang="ko-KR" sz="2400" dirty="0"/>
              <a:t>Qt</a:t>
            </a:r>
            <a:r>
              <a:rPr lang="ko-KR" altLang="en-US" sz="2400" dirty="0"/>
              <a:t>의 프로젝트 파일 </a:t>
            </a:r>
            <a:r>
              <a:rPr lang="en-US" altLang="ko-KR" sz="2400" dirty="0"/>
              <a:t>.pro</a:t>
            </a:r>
            <a:r>
              <a:rPr lang="ko-KR" altLang="en-US" sz="2400" dirty="0"/>
              <a:t>에 </a:t>
            </a:r>
            <a:r>
              <a:rPr lang="en-US" altLang="ko-KR" sz="2400" dirty="0" err="1"/>
              <a:t>qmake</a:t>
            </a:r>
            <a:r>
              <a:rPr lang="en-US" altLang="ko-KR" sz="2400" dirty="0"/>
              <a:t> </a:t>
            </a:r>
            <a:r>
              <a:rPr lang="ko-KR" altLang="en-US" sz="2400" dirty="0"/>
              <a:t>내용을 작성합니다</a:t>
            </a:r>
            <a:r>
              <a:rPr lang="en-US" altLang="ko-KR" sz="2400" dirty="0"/>
              <a:t>.</a:t>
            </a:r>
            <a:endParaRPr lang="en-US" altLang="ko-KR" sz="2000" dirty="0"/>
          </a:p>
          <a:p>
            <a:pPr>
              <a:buFontTx/>
              <a:buChar char="-"/>
            </a:pPr>
            <a:r>
              <a:rPr lang="ko-KR" altLang="en-US" sz="2000" dirty="0"/>
              <a:t>시스템 변수 </a:t>
            </a:r>
            <a:r>
              <a:rPr lang="en-US" altLang="ko-KR" sz="2000" dirty="0"/>
              <a:t>(</a:t>
            </a:r>
            <a:r>
              <a:rPr lang="en-US" altLang="ko-KR" sz="2000" dirty="0" err="1"/>
              <a:t>qmake</a:t>
            </a:r>
            <a:r>
              <a:rPr lang="en-US" altLang="ko-KR" sz="2000" dirty="0"/>
              <a:t>)</a:t>
            </a:r>
          </a:p>
          <a:p>
            <a:pPr lvl="1">
              <a:buFontTx/>
              <a:buChar char="-"/>
            </a:pPr>
            <a:r>
              <a:rPr lang="en-US" altLang="ko-KR" sz="2000" dirty="0"/>
              <a:t>TENPLATE : </a:t>
            </a:r>
            <a:r>
              <a:rPr lang="ko-KR" altLang="en-US" sz="2000" dirty="0"/>
              <a:t>프로젝트 타입 정의 </a:t>
            </a:r>
            <a:r>
              <a:rPr lang="en-US" altLang="ko-KR" sz="2000" dirty="0"/>
              <a:t>ex)</a:t>
            </a:r>
            <a:r>
              <a:rPr lang="ko-KR" altLang="en-US" sz="2000" dirty="0"/>
              <a:t> </a:t>
            </a:r>
            <a:r>
              <a:rPr lang="en-US" altLang="ko-KR" sz="2000" dirty="0"/>
              <a:t>TEMPLATE = app</a:t>
            </a:r>
          </a:p>
          <a:p>
            <a:pPr lvl="1">
              <a:buFontTx/>
              <a:buChar char="-"/>
            </a:pPr>
            <a:r>
              <a:rPr lang="en-US" altLang="ko-KR" sz="2000" dirty="0"/>
              <a:t>HEADERS : </a:t>
            </a:r>
            <a:r>
              <a:rPr lang="ko-KR" altLang="en-US" sz="2000" dirty="0"/>
              <a:t>헤더 파일 작성 </a:t>
            </a:r>
            <a:r>
              <a:rPr lang="en-US" altLang="ko-KR" sz="2000" dirty="0"/>
              <a:t>ex) HEADERS += </a:t>
            </a:r>
            <a:r>
              <a:rPr lang="en-US" altLang="ko-KR" sz="2000" dirty="0" err="1"/>
              <a:t>camthread.h</a:t>
            </a:r>
            <a:r>
              <a:rPr lang="en-US" altLang="ko-KR" sz="2000" dirty="0"/>
              <a:t> </a:t>
            </a:r>
            <a:r>
              <a:rPr lang="en-US" altLang="ko-KR" sz="2000" dirty="0" err="1"/>
              <a:t>mainwindows.h</a:t>
            </a:r>
            <a:endParaRPr lang="en-US" altLang="ko-KR" sz="2000" dirty="0"/>
          </a:p>
          <a:p>
            <a:pPr lvl="1">
              <a:buFontTx/>
              <a:buChar char="-"/>
            </a:pPr>
            <a:r>
              <a:rPr lang="en-US" altLang="ko-KR" sz="2000" dirty="0"/>
              <a:t>SOURCES : </a:t>
            </a:r>
            <a:r>
              <a:rPr lang="ko-KR" altLang="en-US" sz="2000" dirty="0"/>
              <a:t>소스 파일 작성 </a:t>
            </a:r>
            <a:r>
              <a:rPr lang="en-US" altLang="ko-KR" sz="2000" dirty="0"/>
              <a:t>ex) SOURCES += CamThread.cpp MainWindows.cpp</a:t>
            </a:r>
          </a:p>
          <a:p>
            <a:pPr lvl="1">
              <a:buFontTx/>
              <a:buChar char="-"/>
            </a:pPr>
            <a:r>
              <a:rPr lang="en-US" altLang="ko-KR" sz="2000" dirty="0"/>
              <a:t>TARGET : </a:t>
            </a:r>
            <a:r>
              <a:rPr lang="en-US" altLang="ko-KR" sz="2000" dirty="0" err="1"/>
              <a:t>qmake</a:t>
            </a:r>
            <a:r>
              <a:rPr lang="ko-KR" altLang="en-US" sz="2000" dirty="0"/>
              <a:t>로 생성될</a:t>
            </a:r>
            <a:r>
              <a:rPr lang="en-US" altLang="ko-KR" sz="2000" dirty="0"/>
              <a:t> </a:t>
            </a:r>
            <a:r>
              <a:rPr lang="ko-KR" altLang="en-US" sz="2000" dirty="0"/>
              <a:t>실행 파일 이름</a:t>
            </a:r>
            <a:r>
              <a:rPr lang="en-US" altLang="ko-KR" sz="2000" dirty="0"/>
              <a:t>, default</a:t>
            </a:r>
            <a:r>
              <a:rPr lang="ko-KR" altLang="en-US" sz="2000" dirty="0"/>
              <a:t>로 </a:t>
            </a:r>
            <a:r>
              <a:rPr lang="en-US" altLang="ko-KR" sz="2000" dirty="0"/>
              <a:t>.pro</a:t>
            </a:r>
            <a:r>
              <a:rPr lang="ko-KR" altLang="en-US" sz="2000" dirty="0"/>
              <a:t> 이름으로 작성된다</a:t>
            </a:r>
            <a:endParaRPr lang="en-US" altLang="ko-KR" sz="2000" dirty="0"/>
          </a:p>
          <a:p>
            <a:pPr lvl="1">
              <a:buFontTx/>
              <a:buChar char="-"/>
            </a:pPr>
            <a:r>
              <a:rPr lang="en-US" altLang="ko-KR" sz="2000" dirty="0"/>
              <a:t>LIBS</a:t>
            </a:r>
            <a:r>
              <a:rPr lang="ko-KR" altLang="en-US" sz="2000" dirty="0"/>
              <a:t> </a:t>
            </a:r>
            <a:r>
              <a:rPr lang="en-US" altLang="ko-KR" sz="2000" dirty="0"/>
              <a:t>:</a:t>
            </a:r>
            <a:r>
              <a:rPr lang="ko-KR" altLang="en-US" sz="2000" dirty="0"/>
              <a:t> 프로젝트에 링크할 라이브러리 지정한다</a:t>
            </a:r>
            <a:r>
              <a:rPr lang="en-US" altLang="ko-KR" sz="2000" dirty="0"/>
              <a:t> ex) LIBS += -L$${LIB_PATH} –</a:t>
            </a:r>
            <a:r>
              <a:rPr lang="en-US" altLang="ko-KR" sz="2000" dirty="0" err="1"/>
              <a:t>lopencv</a:t>
            </a:r>
            <a:endParaRPr lang="en-US" altLang="ko-KR" sz="2000" dirty="0"/>
          </a:p>
          <a:p>
            <a:pPr lvl="1">
              <a:buFontTx/>
              <a:buChar char="-"/>
            </a:pPr>
            <a:r>
              <a:rPr lang="en-US" altLang="ko-KR" sz="2000" dirty="0"/>
              <a:t>INCLUDEPATH : </a:t>
            </a:r>
            <a:r>
              <a:rPr lang="ko-KR" altLang="en-US" sz="2000" dirty="0"/>
              <a:t>전역 헤더 파일의 위치를 찾기 위한 경로 지정</a:t>
            </a:r>
            <a:endParaRPr lang="en-US" altLang="ko-KR" sz="2000" dirty="0"/>
          </a:p>
          <a:p>
            <a:pPr lvl="2">
              <a:buFontTx/>
              <a:buChar char="-"/>
            </a:pPr>
            <a:r>
              <a:rPr lang="en-US" altLang="ko-KR" sz="1600" dirty="0"/>
              <a:t>Ex)</a:t>
            </a:r>
            <a:r>
              <a:rPr lang="ko-KR" altLang="en-US" sz="1600" dirty="0"/>
              <a:t> </a:t>
            </a:r>
            <a:r>
              <a:rPr lang="en-US" altLang="ko-KR" sz="1600" dirty="0"/>
              <a:t>INCLUDEPATH</a:t>
            </a:r>
            <a:r>
              <a:rPr lang="ko-KR" altLang="en-US" sz="1600" dirty="0"/>
              <a:t> </a:t>
            </a:r>
            <a:r>
              <a:rPr lang="en-US" altLang="ko-KR" sz="1600" dirty="0"/>
              <a:t>+= -I$${INCLUDE_PATH} \ -I$${INCLUDE_PATH2}</a:t>
            </a:r>
          </a:p>
          <a:p>
            <a:pPr lvl="1">
              <a:buFontTx/>
              <a:buChar char="-"/>
            </a:pPr>
            <a:r>
              <a:rPr lang="en-US" altLang="ko-KR" sz="2000" dirty="0"/>
              <a:t>FORMS : Qt</a:t>
            </a:r>
            <a:r>
              <a:rPr lang="ko-KR" altLang="en-US" sz="2000" dirty="0"/>
              <a:t> 디자이너로 생성된 </a:t>
            </a:r>
            <a:r>
              <a:rPr lang="en-US" altLang="ko-KR" sz="2000" dirty="0"/>
              <a:t>.</a:t>
            </a:r>
            <a:r>
              <a:rPr lang="en-US" altLang="ko-KR" sz="2000" dirty="0" err="1"/>
              <a:t>ui</a:t>
            </a:r>
            <a:r>
              <a:rPr lang="en-US" altLang="ko-KR" sz="2000" dirty="0"/>
              <a:t> </a:t>
            </a:r>
            <a:r>
              <a:rPr lang="ko-KR" altLang="en-US" sz="2000" dirty="0"/>
              <a:t>파일을 지정한다</a:t>
            </a:r>
            <a:r>
              <a:rPr lang="en-US" altLang="ko-KR" sz="2000" dirty="0"/>
              <a:t>.</a:t>
            </a:r>
          </a:p>
          <a:p>
            <a:pPr lvl="1">
              <a:buFontTx/>
              <a:buChar char="-"/>
            </a:pPr>
            <a:r>
              <a:rPr lang="en-US" altLang="ko-KR" sz="2000" dirty="0"/>
              <a:t>QT</a:t>
            </a:r>
            <a:r>
              <a:rPr lang="ko-KR" altLang="en-US" sz="2000" dirty="0"/>
              <a:t> </a:t>
            </a:r>
            <a:r>
              <a:rPr lang="en-US" altLang="ko-KR" sz="2000" dirty="0"/>
              <a:t>:</a:t>
            </a:r>
            <a:r>
              <a:rPr lang="ko-KR" altLang="en-US" sz="2000" dirty="0"/>
              <a:t> 프로젝트에 사용할 </a:t>
            </a:r>
            <a:r>
              <a:rPr lang="en-US" altLang="ko-KR" sz="2000" dirty="0"/>
              <a:t>QT </a:t>
            </a:r>
            <a:r>
              <a:rPr lang="ko-KR" altLang="en-US" sz="2000" dirty="0"/>
              <a:t>모듈을 지정한다</a:t>
            </a:r>
            <a:r>
              <a:rPr lang="en-US" altLang="ko-KR" sz="2000" dirty="0"/>
              <a:t>. Ex)</a:t>
            </a:r>
            <a:r>
              <a:rPr lang="ko-KR" altLang="en-US" sz="2000" dirty="0"/>
              <a:t> </a:t>
            </a:r>
            <a:r>
              <a:rPr lang="en-US" altLang="ko-KR" sz="2000" dirty="0"/>
              <a:t>QT</a:t>
            </a:r>
            <a:r>
              <a:rPr lang="ko-KR" altLang="en-US" sz="2000" dirty="0"/>
              <a:t> </a:t>
            </a:r>
            <a:r>
              <a:rPr lang="en-US" altLang="ko-KR" sz="2000" dirty="0"/>
              <a:t>+=</a:t>
            </a:r>
            <a:r>
              <a:rPr lang="ko-KR" altLang="en-US" sz="2000" dirty="0"/>
              <a:t> </a:t>
            </a:r>
            <a:r>
              <a:rPr lang="en-US" altLang="ko-KR" sz="2000" dirty="0"/>
              <a:t>core</a:t>
            </a:r>
            <a:r>
              <a:rPr lang="ko-KR" altLang="en-US" sz="2000" dirty="0"/>
              <a:t> </a:t>
            </a:r>
            <a:r>
              <a:rPr lang="en-US" altLang="ko-KR" sz="2000" dirty="0" err="1"/>
              <a:t>gui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1403224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1610"/>
          </a:xfrm>
        </p:spPr>
        <p:txBody>
          <a:bodyPr>
            <a:noAutofit/>
          </a:bodyPr>
          <a:lstStyle/>
          <a:p>
            <a:r>
              <a:rPr lang="en-US" altLang="ko-KR" sz="3200" dirty="0" smtClean="0"/>
              <a:t>3. </a:t>
            </a:r>
            <a:r>
              <a:rPr lang="ko-KR" altLang="en-US" sz="3200" dirty="0"/>
              <a:t>버튼을 이용한 </a:t>
            </a:r>
            <a:r>
              <a:rPr lang="en-US" altLang="ko-KR" sz="3200" dirty="0"/>
              <a:t>Camera Connect</a:t>
            </a:r>
            <a:endParaRPr lang="en-US" altLang="ko-KR" sz="3200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605" y="1099133"/>
            <a:ext cx="704850" cy="3114675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 rot="16200000">
            <a:off x="354589" y="1889049"/>
            <a:ext cx="783771" cy="5700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42811" y="4244993"/>
            <a:ext cx="2135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그림 </a:t>
            </a:r>
            <a:r>
              <a:rPr lang="en-US" altLang="ko-KR" dirty="0" smtClean="0"/>
              <a:t>1. </a:t>
            </a:r>
            <a:r>
              <a:rPr lang="en-US" altLang="ko-KR" dirty="0" err="1" smtClean="0"/>
              <a:t>Qt</a:t>
            </a:r>
            <a:r>
              <a:rPr lang="en-US" altLang="ko-KR" dirty="0" smtClean="0"/>
              <a:t> Design</a:t>
            </a:r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2261306" y="977828"/>
            <a:ext cx="2552700" cy="4590939"/>
            <a:chOff x="4819650" y="949655"/>
            <a:chExt cx="2552700" cy="4590939"/>
          </a:xfrm>
        </p:grpSpPr>
        <p:grpSp>
          <p:nvGrpSpPr>
            <p:cNvPr id="7" name="그룹 6"/>
            <p:cNvGrpSpPr/>
            <p:nvPr/>
          </p:nvGrpSpPr>
          <p:grpSpPr>
            <a:xfrm>
              <a:off x="4819650" y="949655"/>
              <a:ext cx="2552700" cy="3619500"/>
              <a:chOff x="4357502" y="1104642"/>
              <a:chExt cx="2552700" cy="3619500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57502" y="1104642"/>
                <a:ext cx="2552700" cy="3619500"/>
              </a:xfrm>
              <a:prstGeom prst="rect">
                <a:avLst/>
              </a:prstGeom>
            </p:spPr>
          </p:pic>
          <p:sp>
            <p:nvSpPr>
              <p:cNvPr id="6" name="아래쪽 화살표 5"/>
              <p:cNvSpPr/>
              <p:nvPr/>
            </p:nvSpPr>
            <p:spPr>
              <a:xfrm rot="5400000">
                <a:off x="6173189" y="3016332"/>
                <a:ext cx="403762" cy="53439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4868883" y="4617264"/>
              <a:ext cx="250346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그림</a:t>
              </a:r>
              <a:r>
                <a:rPr lang="en-US" altLang="ko-KR" dirty="0"/>
                <a:t> </a:t>
              </a:r>
              <a:r>
                <a:rPr lang="en-US" altLang="ko-KR" dirty="0" smtClean="0"/>
                <a:t>2. Connect </a:t>
              </a:r>
              <a:r>
                <a:rPr lang="ko-KR" altLang="en-US" dirty="0" smtClean="0"/>
                <a:t>기능을 이벤트로 처리하기 위한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버튼</a:t>
              </a:r>
              <a:endParaRPr lang="ko-KR" altLang="en-US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9735754" y="1122315"/>
            <a:ext cx="2343150" cy="3330526"/>
            <a:chOff x="8387689" y="949655"/>
            <a:chExt cx="2343150" cy="3330526"/>
          </a:xfrm>
        </p:grpSpPr>
        <p:grpSp>
          <p:nvGrpSpPr>
            <p:cNvPr id="13" name="그룹 12"/>
            <p:cNvGrpSpPr/>
            <p:nvPr/>
          </p:nvGrpSpPr>
          <p:grpSpPr>
            <a:xfrm>
              <a:off x="8387689" y="949655"/>
              <a:ext cx="2343150" cy="2428875"/>
              <a:chOff x="7722671" y="1229333"/>
              <a:chExt cx="2343150" cy="2428875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22671" y="1229333"/>
                <a:ext cx="2343150" cy="2428875"/>
              </a:xfrm>
              <a:prstGeom prst="rect">
                <a:avLst/>
              </a:prstGeom>
            </p:spPr>
          </p:pic>
          <p:sp>
            <p:nvSpPr>
              <p:cNvPr id="12" name="아래쪽 화살표 11"/>
              <p:cNvSpPr/>
              <p:nvPr/>
            </p:nvSpPr>
            <p:spPr>
              <a:xfrm rot="5400000">
                <a:off x="9596745" y="1217695"/>
                <a:ext cx="403762" cy="53439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8387689" y="3633850"/>
              <a:ext cx="23431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그림 </a:t>
              </a:r>
              <a:r>
                <a:rPr lang="en-US" altLang="ko-KR" dirty="0"/>
                <a:t>5</a:t>
              </a:r>
              <a:r>
                <a:rPr lang="en-US" altLang="ko-KR" dirty="0" smtClean="0"/>
                <a:t>. </a:t>
              </a:r>
              <a:r>
                <a:rPr lang="ko-KR" altLang="en-US" dirty="0" smtClean="0"/>
                <a:t>디스플레이에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사용할 </a:t>
              </a:r>
              <a:r>
                <a:rPr lang="en-US" altLang="ko-KR" dirty="0" smtClean="0"/>
                <a:t>Label</a:t>
              </a:r>
              <a:endParaRPr lang="ko-KR" altLang="en-US" dirty="0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92539" y="5689859"/>
            <a:ext cx="3872395" cy="1099291"/>
            <a:chOff x="7927643" y="1360098"/>
            <a:chExt cx="3872395" cy="1099291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27643" y="1360098"/>
              <a:ext cx="3872395" cy="729959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8265226" y="2090057"/>
              <a:ext cx="35173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그림 </a:t>
              </a:r>
              <a:r>
                <a:rPr lang="en-US" altLang="ko-KR" dirty="0" smtClean="0"/>
                <a:t>4. GUI </a:t>
              </a:r>
              <a:r>
                <a:rPr lang="ko-KR" altLang="en-US" dirty="0" smtClean="0"/>
                <a:t>정보가 정의된 파일</a:t>
              </a:r>
              <a:endParaRPr lang="ko-KR" altLang="en-US" dirty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5021035" y="1099133"/>
            <a:ext cx="5096742" cy="5473650"/>
            <a:chOff x="5222915" y="1089579"/>
            <a:chExt cx="5096742" cy="5473650"/>
          </a:xfrm>
        </p:grpSpPr>
        <p:sp>
          <p:nvSpPr>
            <p:cNvPr id="20" name="TextBox 19"/>
            <p:cNvSpPr txBox="1"/>
            <p:nvPr/>
          </p:nvSpPr>
          <p:spPr>
            <a:xfrm>
              <a:off x="5222915" y="4531904"/>
              <a:ext cx="5096742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그림 </a:t>
              </a:r>
              <a:r>
                <a:rPr lang="en-US" altLang="ko-KR" dirty="0"/>
                <a:t>3</a:t>
              </a:r>
              <a:r>
                <a:rPr lang="en-US" altLang="ko-KR" dirty="0" smtClean="0"/>
                <a:t>. Go to slot </a:t>
              </a:r>
              <a:r>
                <a:rPr lang="en-US" altLang="ko-KR" dirty="0"/>
                <a:t>(Push Button </a:t>
              </a:r>
              <a:r>
                <a:rPr lang="ko-KR" altLang="en-US" dirty="0" err="1"/>
                <a:t>오르쪽</a:t>
              </a:r>
              <a:r>
                <a:rPr lang="ko-KR" altLang="en-US" dirty="0"/>
                <a:t> 클릭</a:t>
              </a:r>
              <a:r>
                <a:rPr lang="en-US" altLang="ko-KR" dirty="0"/>
                <a:t>)</a:t>
              </a:r>
              <a:r>
                <a:rPr lang="en-US" altLang="ko-KR" dirty="0" smtClean="0"/>
                <a:t> </a:t>
              </a:r>
            </a:p>
            <a:p>
              <a:r>
                <a:rPr lang="en-US" altLang="ko-KR" dirty="0" smtClean="0"/>
                <a:t>Button, Widget</a:t>
              </a:r>
              <a:r>
                <a:rPr lang="ko-KR" altLang="en-US" dirty="0" smtClean="0"/>
                <a:t>간 사용자간 액션을 </a:t>
              </a:r>
              <a:r>
                <a:rPr lang="en-US" altLang="ko-KR" dirty="0" smtClean="0"/>
                <a:t>Go to slot</a:t>
              </a:r>
              <a:r>
                <a:rPr lang="ko-KR" altLang="en-US" dirty="0" smtClean="0"/>
                <a:t>으로 지정 시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액션에 대한 행위가 </a:t>
              </a:r>
              <a:r>
                <a:rPr lang="en-US" altLang="ko-KR" dirty="0" smtClean="0"/>
                <a:t>emit – Connect – Go to slot</a:t>
              </a:r>
              <a:r>
                <a:rPr lang="ko-KR" altLang="en-US" dirty="0" smtClean="0"/>
                <a:t>으로 만들어진 함수로 들어가집니다</a:t>
              </a:r>
              <a:r>
                <a:rPr lang="en-US" altLang="ko-KR" dirty="0" smtClean="0"/>
                <a:t>. </a:t>
              </a:r>
              <a:r>
                <a:rPr lang="ko-KR" altLang="en-US" dirty="0" smtClean="0"/>
                <a:t>위의 일련 과정들은 </a:t>
              </a:r>
              <a:r>
                <a:rPr lang="en-US" altLang="ko-KR" dirty="0" smtClean="0"/>
                <a:t>Go to Slot</a:t>
              </a:r>
              <a:r>
                <a:rPr lang="ko-KR" altLang="en-US" dirty="0" smtClean="0"/>
                <a:t>으로 자동으로 작성되어지기 때문에 함수를 똑같이 작성해도 작동하지 않습니다</a:t>
              </a:r>
              <a:r>
                <a:rPr lang="en-US" altLang="ko-KR" dirty="0" smtClean="0"/>
                <a:t>.</a:t>
              </a:r>
              <a:endParaRPr lang="ko-KR" altLang="en-US" dirty="0"/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6853" y="1089579"/>
              <a:ext cx="2239907" cy="2986543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95585" y="4076122"/>
              <a:ext cx="3562350" cy="47625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65516" y="1656767"/>
              <a:ext cx="2183109" cy="2430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23056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1610"/>
          </a:xfrm>
        </p:spPr>
        <p:txBody>
          <a:bodyPr>
            <a:noAutofit/>
          </a:bodyPr>
          <a:lstStyle/>
          <a:p>
            <a:r>
              <a:rPr lang="en-US" altLang="ko-KR" sz="3200" dirty="0" smtClean="0"/>
              <a:t>3. </a:t>
            </a:r>
            <a:r>
              <a:rPr lang="ko-KR" altLang="en-US" sz="3200" dirty="0"/>
              <a:t>버튼을 이용한 </a:t>
            </a:r>
            <a:r>
              <a:rPr lang="en-US" altLang="ko-KR" sz="3200" dirty="0"/>
              <a:t>Camera Connect</a:t>
            </a:r>
            <a:endParaRPr lang="en-US" altLang="ko-KR" sz="3200" dirty="0"/>
          </a:p>
        </p:txBody>
      </p:sp>
      <p:pic>
        <p:nvPicPr>
          <p:cNvPr id="21" name="내용 개체 틀 2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365" y="1511649"/>
            <a:ext cx="7143750" cy="263842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838200" y="999744"/>
            <a:ext cx="705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3-1. initialize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40027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1610"/>
          </a:xfrm>
        </p:spPr>
        <p:txBody>
          <a:bodyPr>
            <a:noAutofit/>
          </a:bodyPr>
          <a:lstStyle/>
          <a:p>
            <a:r>
              <a:rPr lang="en-US" altLang="ko-KR" sz="3200" dirty="0" smtClean="0"/>
              <a:t>3. </a:t>
            </a:r>
            <a:r>
              <a:rPr lang="ko-KR" altLang="en-US" sz="3200" dirty="0"/>
              <a:t>버튼을 이용한 </a:t>
            </a:r>
            <a:r>
              <a:rPr lang="en-US" altLang="ko-KR" sz="3200" dirty="0"/>
              <a:t>Camera Connect</a:t>
            </a:r>
            <a:endParaRPr lang="en-US" altLang="ko-KR" sz="3200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02" y="1348346"/>
            <a:ext cx="7553325" cy="5172075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729728" y="1369076"/>
            <a:ext cx="3624072" cy="5320227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set_rp_filter.sh (</a:t>
            </a:r>
            <a:r>
              <a:rPr lang="en-US" altLang="ko-KR" sz="1800" dirty="0" err="1"/>
              <a:t>rp</a:t>
            </a:r>
            <a:r>
              <a:rPr lang="en-US" altLang="ko-KR" sz="1800" dirty="0"/>
              <a:t>=Reverser Path) : Reverser Path Filtering </a:t>
            </a:r>
            <a:r>
              <a:rPr lang="ko-KR" altLang="en-US" sz="1800" dirty="0"/>
              <a:t>값이 기본 </a:t>
            </a:r>
            <a:r>
              <a:rPr lang="en-US" altLang="ko-KR" sz="1800" dirty="0"/>
              <a:t>1</a:t>
            </a:r>
            <a:r>
              <a:rPr lang="ko-KR" altLang="en-US" sz="1800" dirty="0"/>
              <a:t>로 설정된 값을 </a:t>
            </a:r>
            <a:r>
              <a:rPr lang="en-US" altLang="ko-KR" sz="1800" dirty="0"/>
              <a:t>0</a:t>
            </a:r>
            <a:r>
              <a:rPr lang="ko-KR" altLang="en-US" sz="1800" dirty="0"/>
              <a:t>으로 변경하여</a:t>
            </a:r>
            <a:r>
              <a:rPr lang="en-US" altLang="ko-KR" sz="1800" dirty="0"/>
              <a:t>, </a:t>
            </a:r>
            <a:r>
              <a:rPr lang="ko-KR" altLang="en-US" sz="1800" dirty="0"/>
              <a:t>통신을 위하여 </a:t>
            </a:r>
            <a:r>
              <a:rPr lang="en-US" altLang="ko-KR" sz="1800" dirty="0"/>
              <a:t>filtering </a:t>
            </a:r>
            <a:r>
              <a:rPr lang="ko-KR" altLang="en-US" sz="1800" dirty="0"/>
              <a:t>기능을 </a:t>
            </a:r>
            <a:r>
              <a:rPr lang="ko-KR" altLang="en-US" sz="1800" dirty="0" err="1"/>
              <a:t>꺼둠</a:t>
            </a:r>
            <a:endParaRPr lang="ko-KR" altLang="en-US" sz="1800" dirty="0"/>
          </a:p>
          <a:p>
            <a:r>
              <a:rPr lang="en-US" altLang="ko-KR" sz="1800" dirty="0" err="1"/>
              <a:t>set_soket_buffer_size</a:t>
            </a:r>
            <a:r>
              <a:rPr lang="en-US" altLang="ko-KR" sz="1800" dirty="0"/>
              <a:t> : 10485760 </a:t>
            </a:r>
            <a:r>
              <a:rPr lang="ko-KR" altLang="en-US" sz="1800" dirty="0"/>
              <a:t>로 사이즈 증가</a:t>
            </a:r>
          </a:p>
          <a:p>
            <a:r>
              <a:rPr lang="en-US" altLang="ko-KR" sz="1800" dirty="0" err="1"/>
              <a:t>set_usbf_memory_size</a:t>
            </a:r>
            <a:r>
              <a:rPr lang="en-US" altLang="ko-KR" sz="1800" dirty="0"/>
              <a:t> : </a:t>
            </a:r>
            <a:r>
              <a:rPr lang="en-US" altLang="ko-KR" sz="1800" dirty="0" err="1"/>
              <a:t>usb</a:t>
            </a:r>
            <a:r>
              <a:rPr lang="en-US" altLang="ko-KR" sz="1800" dirty="0"/>
              <a:t> </a:t>
            </a:r>
            <a:r>
              <a:rPr lang="ko-KR" altLang="en-US" sz="1800" dirty="0"/>
              <a:t>통신 제한을 </a:t>
            </a:r>
            <a:r>
              <a:rPr lang="en-US" altLang="ko-KR" sz="1800" dirty="0"/>
              <a:t>4000</a:t>
            </a:r>
            <a:r>
              <a:rPr lang="ko-KR" altLang="en-US" sz="1800" dirty="0"/>
              <a:t>으로 확장</a:t>
            </a:r>
          </a:p>
          <a:p>
            <a:r>
              <a:rPr lang="en-US" altLang="ko-KR" sz="1800" dirty="0"/>
              <a:t>service </a:t>
            </a:r>
            <a:r>
              <a:rPr lang="en-US" altLang="ko-KR" sz="1800" dirty="0" err="1"/>
              <a:t>eBUSd</a:t>
            </a:r>
            <a:r>
              <a:rPr lang="en-US" altLang="ko-KR" sz="1800" dirty="0"/>
              <a:t> stop/start : </a:t>
            </a:r>
            <a:r>
              <a:rPr lang="en-US" altLang="ko-KR" sz="1800" dirty="0" err="1"/>
              <a:t>eBUS</a:t>
            </a:r>
            <a:r>
              <a:rPr lang="en-US" altLang="ko-KR" sz="1800" dirty="0"/>
              <a:t> </a:t>
            </a:r>
            <a:r>
              <a:rPr lang="ko-KR" altLang="en-US" sz="1800" dirty="0" err="1"/>
              <a:t>라이센스</a:t>
            </a:r>
            <a:r>
              <a:rPr lang="ko-KR" altLang="en-US" sz="1800" dirty="0"/>
              <a:t> 활성화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작동시</a:t>
            </a:r>
            <a:r>
              <a:rPr lang="ko-KR" altLang="en-US" sz="1800" dirty="0"/>
              <a:t> 상시 활성화 </a:t>
            </a:r>
            <a:r>
              <a:rPr lang="ko-KR" altLang="en-US" sz="1800" dirty="0" err="1"/>
              <a:t>해줘야함</a:t>
            </a:r>
            <a:endParaRPr lang="ko-KR" alt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999744"/>
            <a:ext cx="705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3-1. initialize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75698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1610"/>
          </a:xfrm>
        </p:spPr>
        <p:txBody>
          <a:bodyPr>
            <a:noAutofit/>
          </a:bodyPr>
          <a:lstStyle/>
          <a:p>
            <a:r>
              <a:rPr lang="en-US" altLang="ko-KR" sz="3200" dirty="0" smtClean="0"/>
              <a:t>3. </a:t>
            </a:r>
            <a:r>
              <a:rPr lang="ko-KR" altLang="en-US" sz="3200" dirty="0"/>
              <a:t>버튼을 이용한 </a:t>
            </a:r>
            <a:r>
              <a:rPr lang="en-US" altLang="ko-KR" sz="3200" dirty="0"/>
              <a:t>Camera Connect</a:t>
            </a:r>
            <a:endParaRPr lang="en-US" altLang="ko-KR" sz="3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0761"/>
            <a:ext cx="8417463" cy="35633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999744"/>
            <a:ext cx="705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3-1. initialize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28139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1610"/>
          </a:xfrm>
        </p:spPr>
        <p:txBody>
          <a:bodyPr>
            <a:noAutofit/>
          </a:bodyPr>
          <a:lstStyle/>
          <a:p>
            <a:r>
              <a:rPr lang="en-US" altLang="ko-KR" sz="3200" dirty="0" smtClean="0"/>
              <a:t>3. </a:t>
            </a:r>
            <a:r>
              <a:rPr lang="ko-KR" altLang="en-US" sz="3200" dirty="0"/>
              <a:t>버튼을 이용한 </a:t>
            </a:r>
            <a:r>
              <a:rPr lang="en-US" altLang="ko-KR" sz="3200" dirty="0"/>
              <a:t>Camera Connect</a:t>
            </a:r>
            <a:endParaRPr lang="en-US" altLang="ko-KR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1004082"/>
            <a:ext cx="705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3-2. Connect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520760"/>
            <a:ext cx="715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lDevice</a:t>
            </a:r>
            <a:r>
              <a:rPr lang="en-US" altLang="ko-KR" dirty="0"/>
              <a:t> </a:t>
            </a:r>
            <a:r>
              <a:rPr lang="en-US" altLang="ko-KR" dirty="0"/>
              <a:t>=</a:t>
            </a:r>
            <a:r>
              <a:rPr lang="en-US" altLang="ko-KR" dirty="0"/>
              <a:t> </a:t>
            </a:r>
            <a:r>
              <a:rPr lang="en-US" altLang="ko-KR" dirty="0" err="1"/>
              <a:t>PvDevice</a:t>
            </a:r>
            <a:r>
              <a:rPr lang="en-US" altLang="ko-KR" dirty="0"/>
              <a:t>::</a:t>
            </a:r>
            <a:r>
              <a:rPr lang="en-US" altLang="ko-KR" dirty="0" err="1"/>
              <a:t>CreateAndConnect</a:t>
            </a:r>
            <a:r>
              <a:rPr lang="en-US" altLang="ko-KR" dirty="0"/>
              <a:t>(</a:t>
            </a:r>
            <a:r>
              <a:rPr lang="en-US" altLang="ko-KR" dirty="0"/>
              <a:t> </a:t>
            </a:r>
            <a:r>
              <a:rPr lang="en-US" altLang="ko-KR" dirty="0" err="1"/>
              <a:t>aConnectionID</a:t>
            </a:r>
            <a:r>
              <a:rPr lang="en-US" altLang="ko-KR" dirty="0"/>
              <a:t>,</a:t>
            </a:r>
            <a:r>
              <a:rPr lang="en-US" altLang="ko-KR" dirty="0"/>
              <a:t> </a:t>
            </a:r>
            <a:r>
              <a:rPr lang="en-US" altLang="ko-KR" dirty="0"/>
              <a:t>&amp;</a:t>
            </a:r>
            <a:r>
              <a:rPr lang="en-US" altLang="ko-KR" dirty="0" err="1"/>
              <a:t>lResult</a:t>
            </a:r>
            <a:r>
              <a:rPr lang="en-US" altLang="ko-KR" dirty="0"/>
              <a:t> </a:t>
            </a:r>
            <a:r>
              <a:rPr lang="en-US" altLang="ko-KR" dirty="0"/>
              <a:t>);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2349816"/>
            <a:ext cx="8391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lStream</a:t>
            </a:r>
            <a:r>
              <a:rPr lang="en-US" altLang="ko-KR" dirty="0"/>
              <a:t> </a:t>
            </a:r>
            <a:r>
              <a:rPr lang="en-US" altLang="ko-KR" dirty="0"/>
              <a:t>=</a:t>
            </a:r>
            <a:r>
              <a:rPr lang="en-US" altLang="ko-KR" dirty="0"/>
              <a:t> </a:t>
            </a:r>
            <a:r>
              <a:rPr lang="en-US" altLang="ko-KR" dirty="0" err="1"/>
              <a:t>PvStream</a:t>
            </a:r>
            <a:r>
              <a:rPr lang="en-US" altLang="ko-KR" dirty="0"/>
              <a:t>::</a:t>
            </a:r>
            <a:r>
              <a:rPr lang="en-US" altLang="ko-KR" dirty="0" err="1"/>
              <a:t>CreateAndOpen</a:t>
            </a:r>
            <a:r>
              <a:rPr lang="en-US" altLang="ko-KR" dirty="0"/>
              <a:t>(</a:t>
            </a:r>
            <a:r>
              <a:rPr lang="en-US" altLang="ko-KR" dirty="0"/>
              <a:t> </a:t>
            </a:r>
            <a:r>
              <a:rPr lang="en-US" altLang="ko-KR" dirty="0" err="1"/>
              <a:t>aConnectionID</a:t>
            </a:r>
            <a:r>
              <a:rPr lang="en-US" altLang="ko-KR" dirty="0"/>
              <a:t>,</a:t>
            </a:r>
            <a:r>
              <a:rPr lang="en-US" altLang="ko-KR" dirty="0"/>
              <a:t> </a:t>
            </a:r>
            <a:r>
              <a:rPr lang="en-US" altLang="ko-KR" dirty="0"/>
              <a:t>&amp;</a:t>
            </a:r>
            <a:r>
              <a:rPr lang="en-US" altLang="ko-KR" dirty="0" err="1"/>
              <a:t>lResult</a:t>
            </a:r>
            <a:r>
              <a:rPr lang="en-US" altLang="ko-KR" dirty="0"/>
              <a:t> </a:t>
            </a:r>
            <a:r>
              <a:rPr lang="en-US" altLang="ko-KR" dirty="0"/>
              <a:t>);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2971884"/>
            <a:ext cx="89733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mPipeline</a:t>
            </a:r>
            <a:r>
              <a:rPr lang="en-US" altLang="ko-KR" dirty="0"/>
              <a:t> = new </a:t>
            </a:r>
            <a:r>
              <a:rPr lang="en-US" altLang="ko-KR" dirty="0" err="1"/>
              <a:t>PvPipeline</a:t>
            </a:r>
            <a:r>
              <a:rPr lang="en-US" altLang="ko-KR" dirty="0"/>
              <a:t>(</a:t>
            </a:r>
            <a:r>
              <a:rPr lang="en-US" altLang="ko-KR" dirty="0" err="1"/>
              <a:t>aStream</a:t>
            </a:r>
            <a:r>
              <a:rPr lang="en-US" altLang="ko-KR" dirty="0"/>
              <a:t>);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mPipeline</a:t>
            </a:r>
            <a:r>
              <a:rPr lang="en-US" altLang="ko-KR" dirty="0" smtClean="0"/>
              <a:t>-</a:t>
            </a:r>
            <a:r>
              <a:rPr lang="en-US" altLang="ko-KR" dirty="0"/>
              <a:t>&gt;</a:t>
            </a:r>
            <a:r>
              <a:rPr lang="en-US" altLang="ko-KR" dirty="0" err="1"/>
              <a:t>SetBufferSize</a:t>
            </a:r>
            <a:r>
              <a:rPr lang="en-US" altLang="ko-KR" dirty="0"/>
              <a:t>(</a:t>
            </a:r>
            <a:r>
              <a:rPr lang="en-US" altLang="ko-KR" dirty="0" err="1"/>
              <a:t>static_cast</a:t>
            </a:r>
            <a:r>
              <a:rPr lang="en-US" altLang="ko-KR" dirty="0"/>
              <a:t>&lt;uint32_t&gt;(</a:t>
            </a:r>
            <a:r>
              <a:rPr lang="en-US" altLang="ko-KR" dirty="0" err="1"/>
              <a:t>lSize</a:t>
            </a:r>
            <a:r>
              <a:rPr lang="en-US" altLang="ko-KR" dirty="0" smtClean="0"/>
              <a:t>));</a:t>
            </a:r>
          </a:p>
          <a:p>
            <a:r>
              <a:rPr lang="en-US" altLang="ko-KR" dirty="0" err="1"/>
              <a:t>mPipeline</a:t>
            </a:r>
            <a:r>
              <a:rPr lang="en-US" altLang="ko-KR" dirty="0"/>
              <a:t>-&gt;</a:t>
            </a:r>
            <a:r>
              <a:rPr lang="en-US" altLang="ko-KR" dirty="0" err="1"/>
              <a:t>SetBufferCount</a:t>
            </a:r>
            <a:r>
              <a:rPr lang="en-US" altLang="ko-KR" dirty="0"/>
              <a:t>(</a:t>
            </a:r>
            <a:r>
              <a:rPr lang="en-US" altLang="ko-KR" dirty="0"/>
              <a:t> 16 </a:t>
            </a:r>
            <a:r>
              <a:rPr lang="en-US" altLang="ko-KR" dirty="0" smtClean="0"/>
              <a:t>);</a:t>
            </a:r>
          </a:p>
          <a:p>
            <a:r>
              <a:rPr lang="en-US" altLang="ko-KR" dirty="0" err="1"/>
              <a:t>lResult</a:t>
            </a:r>
            <a:r>
              <a:rPr lang="en-US" altLang="ko-KR" dirty="0"/>
              <a:t> </a:t>
            </a:r>
            <a:r>
              <a:rPr lang="en-US" altLang="ko-KR" dirty="0"/>
              <a:t>=</a:t>
            </a:r>
            <a:r>
              <a:rPr lang="en-US" altLang="ko-KR" dirty="0"/>
              <a:t> </a:t>
            </a:r>
            <a:r>
              <a:rPr lang="en-US" altLang="ko-KR" dirty="0" err="1"/>
              <a:t>mPipeline</a:t>
            </a:r>
            <a:r>
              <a:rPr lang="en-US" altLang="ko-KR" dirty="0"/>
              <a:t>-&gt;Start();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17951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1610"/>
          </a:xfrm>
        </p:spPr>
        <p:txBody>
          <a:bodyPr>
            <a:noAutofit/>
          </a:bodyPr>
          <a:lstStyle/>
          <a:p>
            <a:r>
              <a:rPr lang="en-US" altLang="ko-KR" sz="3200" dirty="0" smtClean="0"/>
              <a:t>Grabber </a:t>
            </a:r>
            <a:r>
              <a:rPr lang="ko-KR" altLang="en-US" sz="3200" dirty="0" smtClean="0"/>
              <a:t>제작</a:t>
            </a:r>
            <a:endParaRPr lang="en-US" altLang="ko-KR" sz="3200" dirty="0"/>
          </a:p>
        </p:txBody>
      </p:sp>
      <p:sp>
        <p:nvSpPr>
          <p:cNvPr id="11" name="내용 개체 틀 10"/>
          <p:cNvSpPr>
            <a:spLocks noGrp="1"/>
          </p:cNvSpPr>
          <p:nvPr>
            <p:ph idx="1"/>
          </p:nvPr>
        </p:nvSpPr>
        <p:spPr>
          <a:xfrm>
            <a:off x="838200" y="996569"/>
            <a:ext cx="10515600" cy="4351338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altLang="ko-KR" sz="2000" dirty="0" smtClean="0"/>
              <a:t>Thread, Thread </a:t>
            </a:r>
            <a:r>
              <a:rPr lang="ko-KR" altLang="en-US" sz="2000" dirty="0" smtClean="0"/>
              <a:t>프로그래밍</a:t>
            </a:r>
            <a:r>
              <a:rPr lang="en-US" altLang="ko-KR" sz="2000" dirty="0" smtClean="0"/>
              <a:t>?</a:t>
            </a:r>
          </a:p>
          <a:p>
            <a:pPr marL="0" indent="0">
              <a:buNone/>
            </a:pPr>
            <a:r>
              <a:rPr lang="en-US" altLang="ko-KR" sz="2000" dirty="0" smtClean="0"/>
              <a:t>Thread : </a:t>
            </a:r>
            <a:r>
              <a:rPr lang="ko-KR" altLang="en-US" sz="2000" dirty="0" smtClean="0"/>
              <a:t>프로그램 실행의 단위이며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하나의 프로세스는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ko-KR" altLang="en-US" sz="2000" dirty="0" smtClean="0"/>
              <a:t> </a:t>
            </a:r>
            <a:r>
              <a:rPr lang="en-US" altLang="ko-KR" sz="2000" dirty="0" smtClean="0"/>
              <a:t>	</a:t>
            </a:r>
            <a:r>
              <a:rPr lang="ko-KR" altLang="en-US" sz="2000" dirty="0" smtClean="0"/>
              <a:t>여러 개의 </a:t>
            </a:r>
            <a:r>
              <a:rPr lang="ko-KR" altLang="en-US" sz="2000" dirty="0" err="1" smtClean="0"/>
              <a:t>쓰레드로</a:t>
            </a:r>
            <a:r>
              <a:rPr lang="ko-KR" altLang="en-US" sz="2000" dirty="0" smtClean="0"/>
              <a:t> 구성되어 있다</a:t>
            </a:r>
            <a:r>
              <a:rPr lang="en-US" altLang="ko-KR" sz="2000" dirty="0" smtClean="0"/>
              <a:t>.</a:t>
            </a:r>
          </a:p>
          <a:p>
            <a:pPr marL="0" indent="0">
              <a:buNone/>
            </a:pPr>
            <a:r>
              <a:rPr lang="en-US" altLang="ko-KR" sz="2000" dirty="0" smtClean="0"/>
              <a:t> </a:t>
            </a:r>
          </a:p>
          <a:p>
            <a:pPr marL="0" indent="0">
              <a:buNone/>
            </a:pPr>
            <a:r>
              <a:rPr lang="ko-KR" altLang="en-US" sz="2000" dirty="0" smtClean="0"/>
              <a:t>여러 개의 </a:t>
            </a:r>
            <a:r>
              <a:rPr lang="ko-KR" altLang="en-US" sz="2000" dirty="0" err="1" smtClean="0"/>
              <a:t>쓰레드를</a:t>
            </a:r>
            <a:r>
              <a:rPr lang="ko-KR" altLang="en-US" sz="2000" dirty="0" smtClean="0"/>
              <a:t> 구성하고 있는 경우를 멀티 </a:t>
            </a:r>
            <a:r>
              <a:rPr lang="ko-KR" altLang="en-US" sz="2000" dirty="0" err="1" smtClean="0"/>
              <a:t>쓰레드라고</a:t>
            </a:r>
            <a:r>
              <a:rPr lang="ko-KR" altLang="en-US" sz="2000" dirty="0" smtClean="0"/>
              <a:t> 하며</a:t>
            </a:r>
            <a:r>
              <a:rPr lang="en-US" altLang="ko-KR" sz="2000" dirty="0" smtClean="0"/>
              <a:t>,</a:t>
            </a:r>
          </a:p>
          <a:p>
            <a:pPr marL="0" indent="0">
              <a:buNone/>
            </a:pPr>
            <a:r>
              <a:rPr lang="ko-KR" altLang="en-US" sz="2000" dirty="0" smtClean="0"/>
              <a:t>동시에 여러 흐름을 진행할 수 있다</a:t>
            </a:r>
            <a:r>
              <a:rPr lang="en-US" altLang="ko-KR" sz="2000" dirty="0" smtClean="0"/>
              <a:t>.</a:t>
            </a:r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r>
              <a:rPr lang="ko-KR" altLang="en-US" sz="2000" dirty="0" smtClean="0"/>
              <a:t>멀티 </a:t>
            </a:r>
            <a:r>
              <a:rPr lang="ko-KR" altLang="en-US" sz="2000" dirty="0" err="1" smtClean="0"/>
              <a:t>쓰레드는</a:t>
            </a:r>
            <a:r>
              <a:rPr lang="ko-KR" altLang="en-US" sz="2000" dirty="0" smtClean="0"/>
              <a:t> 프로세스 내의 메모리를 공유해 사용할 수 있으며</a:t>
            </a:r>
            <a:r>
              <a:rPr lang="en-US" altLang="ko-KR" sz="2000" dirty="0" smtClean="0"/>
              <a:t>,</a:t>
            </a:r>
          </a:p>
          <a:p>
            <a:pPr marL="0" indent="0">
              <a:buNone/>
            </a:pPr>
            <a:r>
              <a:rPr lang="ko-KR" altLang="en-US" sz="2000" dirty="0" err="1" smtClean="0"/>
              <a:t>스레드</a:t>
            </a:r>
            <a:r>
              <a:rPr lang="ko-KR" altLang="en-US" sz="2000" dirty="0" smtClean="0"/>
              <a:t> 간 전환 속도가 빠르다</a:t>
            </a:r>
            <a:r>
              <a:rPr lang="en-US" altLang="ko-KR" sz="2000" dirty="0" smtClean="0"/>
              <a:t>.</a:t>
            </a:r>
            <a:endParaRPr lang="en-US" altLang="ko-KR" sz="2000" dirty="0"/>
          </a:p>
        </p:txBody>
      </p:sp>
      <p:grpSp>
        <p:nvGrpSpPr>
          <p:cNvPr id="4" name="그룹 3"/>
          <p:cNvGrpSpPr/>
          <p:nvPr/>
        </p:nvGrpSpPr>
        <p:grpSpPr>
          <a:xfrm>
            <a:off x="9133320" y="365126"/>
            <a:ext cx="2551999" cy="3151464"/>
            <a:chOff x="8373299" y="856736"/>
            <a:chExt cx="2551999" cy="3151464"/>
          </a:xfrm>
        </p:grpSpPr>
        <p:pic>
          <p:nvPicPr>
            <p:cNvPr id="2050" name="Picture 2" descr="https://upload.wikimedia.org/wikipedia/commons/thumb/a/a5/Multithreaded_process.svg/220px-Multithreaded_process.svg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73299" y="856736"/>
              <a:ext cx="2551999" cy="241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8574581" y="3269536"/>
              <a:ext cx="214943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그림 </a:t>
              </a:r>
              <a:r>
                <a:rPr lang="en-US" altLang="ko-KR" sz="1400" dirty="0" smtClean="0"/>
                <a:t>1. </a:t>
              </a:r>
              <a:r>
                <a:rPr lang="ko-KR" altLang="en-US" sz="1400" dirty="0" smtClean="0"/>
                <a:t>두 개의 </a:t>
              </a:r>
              <a:r>
                <a:rPr lang="ko-KR" altLang="en-US" sz="1400" dirty="0" err="1" smtClean="0"/>
                <a:t>스레드를</a:t>
              </a:r>
              <a:r>
                <a:rPr lang="ko-KR" altLang="en-US" sz="1400" dirty="0" smtClean="0"/>
                <a:t> 실행하고 있는 하나의 프로세스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41313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1610"/>
          </a:xfrm>
        </p:spPr>
        <p:txBody>
          <a:bodyPr>
            <a:noAutofit/>
          </a:bodyPr>
          <a:lstStyle/>
          <a:p>
            <a:r>
              <a:rPr lang="en-US" altLang="ko-KR" sz="3200" dirty="0" smtClean="0"/>
              <a:t>Grabber </a:t>
            </a:r>
            <a:r>
              <a:rPr lang="ko-KR" altLang="en-US" sz="3200" dirty="0" smtClean="0"/>
              <a:t>제작</a:t>
            </a:r>
            <a:endParaRPr lang="en-US" altLang="ko-KR" sz="3200" dirty="0"/>
          </a:p>
        </p:txBody>
      </p:sp>
      <p:sp>
        <p:nvSpPr>
          <p:cNvPr id="11" name="내용 개체 틀 10"/>
          <p:cNvSpPr>
            <a:spLocks noGrp="1"/>
          </p:cNvSpPr>
          <p:nvPr>
            <p:ph idx="1"/>
          </p:nvPr>
        </p:nvSpPr>
        <p:spPr>
          <a:xfrm>
            <a:off x="838200" y="996569"/>
            <a:ext cx="4018808" cy="40471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altLang="ko-KR" sz="2000" dirty="0"/>
              <a:t>Thread, Thread </a:t>
            </a:r>
            <a:r>
              <a:rPr lang="ko-KR" altLang="en-US" sz="2000" dirty="0"/>
              <a:t>프로그래밍</a:t>
            </a:r>
            <a:r>
              <a:rPr lang="en-US" altLang="ko-KR" sz="2000" dirty="0"/>
              <a:t>?</a:t>
            </a:r>
          </a:p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1235033" y="1541121"/>
            <a:ext cx="9678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실습에서는 </a:t>
            </a:r>
            <a:r>
              <a:rPr lang="en-US" altLang="ko-KR" dirty="0" err="1" smtClean="0"/>
              <a:t>Qt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모듈에 있는 </a:t>
            </a:r>
            <a:r>
              <a:rPr lang="en-US" altLang="ko-KR" dirty="0" err="1" smtClean="0"/>
              <a:t>Qthread</a:t>
            </a:r>
            <a:r>
              <a:rPr lang="ko-KR" altLang="en-US" dirty="0" smtClean="0"/>
              <a:t>를 사용하여 </a:t>
            </a:r>
            <a:r>
              <a:rPr lang="en-US" altLang="ko-KR" dirty="0" smtClean="0"/>
              <a:t>Thread </a:t>
            </a:r>
            <a:r>
              <a:rPr lang="ko-KR" altLang="en-US" dirty="0" smtClean="0"/>
              <a:t>프로그래밍 연습해본다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033" y="2002786"/>
            <a:ext cx="5638800" cy="30765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22322" y="2034268"/>
            <a:ext cx="3991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altLang="ko-KR" dirty="0" smtClean="0"/>
              <a:t>C++ class</a:t>
            </a:r>
            <a:r>
              <a:rPr lang="ko-KR" altLang="en-US" dirty="0" smtClean="0"/>
              <a:t>를 생성해준다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25194" y="2766951"/>
            <a:ext cx="4405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생성 시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Qt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 중 </a:t>
            </a:r>
            <a:r>
              <a:rPr lang="en-US" altLang="ko-KR" dirty="0" err="1"/>
              <a:t>Q</a:t>
            </a:r>
            <a:r>
              <a:rPr lang="en-US" altLang="ko-KR" dirty="0" err="1" smtClean="0"/>
              <a:t>Object</a:t>
            </a:r>
            <a:r>
              <a:rPr lang="ko-KR" altLang="en-US" dirty="0" smtClean="0"/>
              <a:t>를 물려 생성해주시기 바랍니다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6777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1610"/>
          </a:xfrm>
        </p:spPr>
        <p:txBody>
          <a:bodyPr>
            <a:noAutofit/>
          </a:bodyPr>
          <a:lstStyle/>
          <a:p>
            <a:r>
              <a:rPr lang="en-US" altLang="ko-KR" sz="3200" dirty="0"/>
              <a:t>1. </a:t>
            </a:r>
            <a:r>
              <a:rPr lang="ko-KR" altLang="en-US" sz="3200" dirty="0"/>
              <a:t>자율 주행 자동차를 위한 센서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DCDDA36C-05F0-45FF-8C5D-4939F03F73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73" y="856736"/>
            <a:ext cx="6410325" cy="501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F39D1DE3-1C8A-4BC9-A595-326AC52C53FE}"/>
              </a:ext>
            </a:extLst>
          </p:cNvPr>
          <p:cNvGrpSpPr/>
          <p:nvPr/>
        </p:nvGrpSpPr>
        <p:grpSpPr>
          <a:xfrm>
            <a:off x="6973598" y="728399"/>
            <a:ext cx="4876800" cy="3570506"/>
            <a:chOff x="6973598" y="856736"/>
            <a:chExt cx="4876800" cy="3570506"/>
          </a:xfrm>
        </p:grpSpPr>
        <p:pic>
          <p:nvPicPr>
            <p:cNvPr id="1028" name="Picture 4" descr="우버 자율주행 이미지 검색결과">
              <a:extLst>
                <a:ext uri="{FF2B5EF4-FFF2-40B4-BE49-F238E27FC236}">
                  <a16:creationId xmlns:a16="http://schemas.microsoft.com/office/drawing/2014/main" xmlns="" id="{0889F4AF-D3DD-4DD6-9FCE-BF3E67747B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3598" y="856736"/>
              <a:ext cx="4876800" cy="2924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C6A89D88-B56D-4A4D-982F-58DCF86E5A4A}"/>
                </a:ext>
              </a:extLst>
            </p:cNvPr>
            <p:cNvSpPr txBox="1"/>
            <p:nvPr/>
          </p:nvSpPr>
          <p:spPr>
            <a:xfrm>
              <a:off x="7327869" y="3780911"/>
              <a:ext cx="45225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그림 </a:t>
              </a:r>
              <a:r>
                <a:rPr lang="en-US" altLang="ko-KR" dirty="0"/>
                <a:t>1. Level</a:t>
              </a:r>
              <a:r>
                <a:rPr lang="ko-KR" altLang="en-US" dirty="0"/>
                <a:t> </a:t>
              </a:r>
              <a:r>
                <a:rPr lang="en-US" altLang="ko-KR" dirty="0"/>
                <a:t>3</a:t>
              </a:r>
              <a:r>
                <a:rPr lang="ko-KR" altLang="en-US" dirty="0"/>
                <a:t>에 해당 하는 </a:t>
              </a:r>
              <a:r>
                <a:rPr lang="en-US" altLang="ko-KR" dirty="0"/>
                <a:t>Uber </a:t>
              </a:r>
              <a:r>
                <a:rPr lang="ko-KR" altLang="en-US" dirty="0"/>
                <a:t>자율주행차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53146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1610"/>
          </a:xfrm>
        </p:spPr>
        <p:txBody>
          <a:bodyPr>
            <a:noAutofit/>
          </a:bodyPr>
          <a:lstStyle/>
          <a:p>
            <a:r>
              <a:rPr lang="en-US" altLang="ko-KR" sz="3200" dirty="0" smtClean="0"/>
              <a:t>Grabber </a:t>
            </a:r>
            <a:r>
              <a:rPr lang="ko-KR" altLang="en-US" sz="3200" dirty="0" smtClean="0"/>
              <a:t>제작</a:t>
            </a:r>
            <a:endParaRPr lang="en-US" altLang="ko-KR" sz="3200" dirty="0"/>
          </a:p>
        </p:txBody>
      </p:sp>
      <p:sp>
        <p:nvSpPr>
          <p:cNvPr id="11" name="내용 개체 틀 10"/>
          <p:cNvSpPr>
            <a:spLocks noGrp="1"/>
          </p:cNvSpPr>
          <p:nvPr>
            <p:ph idx="1"/>
          </p:nvPr>
        </p:nvSpPr>
        <p:spPr>
          <a:xfrm>
            <a:off x="838200" y="996569"/>
            <a:ext cx="4018808" cy="40471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altLang="ko-KR" sz="2000" dirty="0"/>
              <a:t>Thread, Thread </a:t>
            </a:r>
            <a:r>
              <a:rPr lang="ko-KR" altLang="en-US" sz="2000" dirty="0"/>
              <a:t>프로그래밍</a:t>
            </a:r>
            <a:r>
              <a:rPr lang="en-US" altLang="ko-KR" sz="2000" dirty="0"/>
              <a:t>?</a:t>
            </a:r>
          </a:p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1235033" y="1541121"/>
            <a:ext cx="9678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실습에서는 </a:t>
            </a:r>
            <a:r>
              <a:rPr lang="en-US" altLang="ko-KR" dirty="0" err="1" smtClean="0"/>
              <a:t>Qt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모듈에 있는 </a:t>
            </a:r>
            <a:r>
              <a:rPr lang="en-US" altLang="ko-KR" dirty="0" err="1" smtClean="0"/>
              <a:t>Qthread</a:t>
            </a:r>
            <a:r>
              <a:rPr lang="ko-KR" altLang="en-US" dirty="0" smtClean="0"/>
              <a:t>를 사용하여 </a:t>
            </a:r>
            <a:r>
              <a:rPr lang="en-US" altLang="ko-KR" dirty="0" smtClean="0"/>
              <a:t>Thread </a:t>
            </a:r>
            <a:r>
              <a:rPr lang="ko-KR" altLang="en-US" dirty="0" smtClean="0"/>
              <a:t>프로그래밍 연습해본다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22322" y="2034268"/>
            <a:ext cx="39910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altLang="ko-KR" dirty="0" smtClean="0"/>
              <a:t>C++ class </a:t>
            </a:r>
            <a:r>
              <a:rPr lang="ko-KR" altLang="en-US" dirty="0" smtClean="0"/>
              <a:t>생성해준다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Header </a:t>
            </a:r>
            <a:r>
              <a:rPr lang="ko-KR" altLang="en-US" dirty="0" smtClean="0"/>
              <a:t>파일에 </a:t>
            </a:r>
            <a:r>
              <a:rPr lang="en-US" altLang="ko-KR" dirty="0" err="1" smtClean="0"/>
              <a:t>Qthread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모듈을 사용하기 위한 </a:t>
            </a:r>
            <a:r>
              <a:rPr lang="ko-KR" altLang="en-US" dirty="0" err="1" smtClean="0"/>
              <a:t>세팅을</a:t>
            </a:r>
            <a:r>
              <a:rPr lang="ko-KR" altLang="en-US" dirty="0" smtClean="0"/>
              <a:t> 해준다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Thread </a:t>
            </a:r>
            <a:r>
              <a:rPr lang="ko-KR" altLang="en-US" dirty="0" smtClean="0"/>
              <a:t>활성화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797" y="2085673"/>
            <a:ext cx="5883524" cy="28108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113319" y="3234597"/>
            <a:ext cx="4595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Qthread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void</a:t>
            </a:r>
            <a:r>
              <a:rPr lang="ko-KR" altLang="en-US" dirty="0" smtClean="0"/>
              <a:t> </a:t>
            </a:r>
            <a:r>
              <a:rPr lang="en-US" altLang="ko-KR" dirty="0" smtClean="0"/>
              <a:t>run() </a:t>
            </a:r>
            <a:r>
              <a:rPr lang="ko-KR" altLang="en-US" dirty="0" smtClean="0"/>
              <a:t>함수가 </a:t>
            </a:r>
            <a:r>
              <a:rPr lang="en-US" altLang="ko-KR" dirty="0" smtClean="0"/>
              <a:t>main()</a:t>
            </a:r>
            <a:r>
              <a:rPr lang="ko-KR" altLang="en-US" dirty="0" smtClean="0"/>
              <a:t>문 처럼 작동한다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117" y="6082837"/>
            <a:ext cx="3129442" cy="4259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4896537"/>
            <a:ext cx="246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MainWindow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54186" y="5288184"/>
            <a:ext cx="37882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쓰레드</a:t>
            </a:r>
            <a:r>
              <a:rPr lang="ko-KR" altLang="en-US" dirty="0" smtClean="0"/>
              <a:t> 생성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부모 </a:t>
            </a:r>
            <a:r>
              <a:rPr lang="ko-KR" altLang="en-US" dirty="0" err="1" smtClean="0"/>
              <a:t>쓰레드에서</a:t>
            </a:r>
            <a:r>
              <a:rPr lang="ko-KR" altLang="en-US" dirty="0" smtClean="0"/>
              <a:t> 생성한 </a:t>
            </a:r>
            <a:r>
              <a:rPr lang="ko-KR" altLang="en-US" dirty="0" err="1" smtClean="0"/>
              <a:t>쓰레드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클래쓰</a:t>
            </a:r>
            <a:r>
              <a:rPr lang="ko-KR" altLang="en-US" dirty="0" smtClean="0"/>
              <a:t> </a:t>
            </a:r>
            <a:r>
              <a:rPr lang="en-US" altLang="ko-KR" dirty="0" smtClean="0"/>
              <a:t>start() </a:t>
            </a:r>
            <a:r>
              <a:rPr lang="ko-KR" altLang="en-US" dirty="0" smtClean="0"/>
              <a:t>해주면 </a:t>
            </a:r>
            <a:r>
              <a:rPr lang="en-US" altLang="ko-KR" dirty="0" smtClean="0"/>
              <a:t>void run();</a:t>
            </a:r>
            <a:r>
              <a:rPr lang="ko-KR" altLang="en-US" dirty="0" smtClean="0"/>
              <a:t>이 실행되면서 활성화 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008" y="5311934"/>
            <a:ext cx="4770663" cy="40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3784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1610"/>
          </a:xfrm>
        </p:spPr>
        <p:txBody>
          <a:bodyPr>
            <a:noAutofit/>
          </a:bodyPr>
          <a:lstStyle/>
          <a:p>
            <a:r>
              <a:rPr lang="en-US" altLang="ko-KR" sz="3200" dirty="0" smtClean="0"/>
              <a:t>Grabber </a:t>
            </a:r>
            <a:r>
              <a:rPr lang="ko-KR" altLang="en-US" sz="3200" dirty="0" smtClean="0"/>
              <a:t>제작</a:t>
            </a:r>
            <a:endParaRPr lang="en-US" altLang="ko-KR" sz="3200" dirty="0"/>
          </a:p>
        </p:txBody>
      </p:sp>
      <p:sp>
        <p:nvSpPr>
          <p:cNvPr id="11" name="내용 개체 틀 10"/>
          <p:cNvSpPr>
            <a:spLocks noGrp="1"/>
          </p:cNvSpPr>
          <p:nvPr>
            <p:ph idx="1"/>
          </p:nvPr>
        </p:nvSpPr>
        <p:spPr>
          <a:xfrm>
            <a:off x="838200" y="996569"/>
            <a:ext cx="4018808" cy="40471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altLang="ko-KR" sz="2000" dirty="0"/>
              <a:t>Thread, Thread </a:t>
            </a:r>
            <a:r>
              <a:rPr lang="ko-KR" altLang="en-US" sz="2000" dirty="0"/>
              <a:t>프로그래밍</a:t>
            </a:r>
            <a:r>
              <a:rPr lang="en-US" altLang="ko-KR" sz="2000" dirty="0"/>
              <a:t>?</a:t>
            </a:r>
          </a:p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1235033" y="1541121"/>
            <a:ext cx="9678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실습에서는 </a:t>
            </a:r>
            <a:r>
              <a:rPr lang="en-US" altLang="ko-KR" dirty="0" err="1" smtClean="0"/>
              <a:t>Qt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모듈에 있는 </a:t>
            </a:r>
            <a:r>
              <a:rPr lang="en-US" altLang="ko-KR" dirty="0" err="1" smtClean="0"/>
              <a:t>Qthread</a:t>
            </a:r>
            <a:r>
              <a:rPr lang="ko-KR" altLang="en-US" dirty="0" smtClean="0"/>
              <a:t>를 사용하여 </a:t>
            </a:r>
            <a:r>
              <a:rPr lang="en-US" altLang="ko-KR" dirty="0" smtClean="0"/>
              <a:t>Thread </a:t>
            </a:r>
            <a:r>
              <a:rPr lang="ko-KR" altLang="en-US" dirty="0" smtClean="0"/>
              <a:t>프로그래밍 연습해본다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22322" y="2034268"/>
            <a:ext cx="39910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altLang="ko-KR" dirty="0" smtClean="0"/>
              <a:t>C++ class </a:t>
            </a:r>
            <a:r>
              <a:rPr lang="ko-KR" altLang="en-US" dirty="0" smtClean="0"/>
              <a:t>생성해준다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Header </a:t>
            </a:r>
            <a:r>
              <a:rPr lang="ko-KR" altLang="en-US" dirty="0" smtClean="0"/>
              <a:t>파일에 </a:t>
            </a:r>
            <a:r>
              <a:rPr lang="en-US" altLang="ko-KR" dirty="0" err="1" smtClean="0"/>
              <a:t>Qthread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모듈을 사용하기 위한 </a:t>
            </a:r>
            <a:r>
              <a:rPr lang="ko-KR" altLang="en-US" dirty="0" err="1" smtClean="0"/>
              <a:t>세팅을</a:t>
            </a:r>
            <a:r>
              <a:rPr lang="ko-KR" altLang="en-US" dirty="0" smtClean="0"/>
              <a:t> 해준다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Thread </a:t>
            </a:r>
            <a:r>
              <a:rPr lang="ko-KR" altLang="en-US" dirty="0" smtClean="0"/>
              <a:t>활성화</a:t>
            </a:r>
            <a:endParaRPr lang="en-US" altLang="ko-KR" dirty="0" smtClean="0"/>
          </a:p>
          <a:p>
            <a:pPr marL="342900" indent="-342900">
              <a:buAutoNum type="arabicParenBoth"/>
            </a:pPr>
            <a:r>
              <a:rPr lang="en-US" altLang="ko-KR" dirty="0" smtClean="0"/>
              <a:t>Thread </a:t>
            </a:r>
            <a:r>
              <a:rPr lang="ko-KR" altLang="en-US" dirty="0" smtClean="0"/>
              <a:t>종료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83062"/>
            <a:ext cx="3129442" cy="4259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2604284"/>
            <a:ext cx="246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MainWindow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39245" y="3618365"/>
            <a:ext cx="5029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만약에 </a:t>
            </a:r>
            <a:r>
              <a:rPr lang="ko-KR" altLang="en-US" dirty="0" err="1" smtClean="0"/>
              <a:t>쓰레드</a:t>
            </a:r>
            <a:r>
              <a:rPr lang="ko-KR" altLang="en-US" dirty="0" smtClean="0"/>
              <a:t> 안에 루프 문이 존재 한다면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루프를 멈춥니다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quit() </a:t>
            </a:r>
            <a:r>
              <a:rPr lang="ko-KR" altLang="en-US" dirty="0" err="1" smtClean="0"/>
              <a:t>쓰레드를</a:t>
            </a:r>
            <a:r>
              <a:rPr lang="ko-KR" altLang="en-US" dirty="0" smtClean="0"/>
              <a:t> 종료 시킵니다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w</a:t>
            </a:r>
            <a:r>
              <a:rPr lang="en-US" altLang="ko-KR" dirty="0" smtClean="0"/>
              <a:t>ait() </a:t>
            </a:r>
            <a:r>
              <a:rPr lang="ko-KR" altLang="en-US" dirty="0" err="1" smtClean="0"/>
              <a:t>쓰레드를</a:t>
            </a:r>
            <a:r>
              <a:rPr lang="ko-KR" altLang="en-US" dirty="0" smtClean="0"/>
              <a:t> 대기 시킵니다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96" y="3511487"/>
            <a:ext cx="3271946" cy="83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300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1610"/>
          </a:xfrm>
        </p:spPr>
        <p:txBody>
          <a:bodyPr>
            <a:noAutofit/>
          </a:bodyPr>
          <a:lstStyle/>
          <a:p>
            <a:r>
              <a:rPr lang="en-US" altLang="ko-KR" sz="3200" dirty="0" smtClean="0"/>
              <a:t>Grabber </a:t>
            </a:r>
            <a:r>
              <a:rPr lang="ko-KR" altLang="en-US" sz="3200" dirty="0" smtClean="0"/>
              <a:t>제작</a:t>
            </a:r>
            <a:endParaRPr lang="en-US" altLang="ko-KR" sz="3200" dirty="0"/>
          </a:p>
        </p:txBody>
      </p:sp>
      <p:sp>
        <p:nvSpPr>
          <p:cNvPr id="11" name="내용 개체 틀 10"/>
          <p:cNvSpPr>
            <a:spLocks noGrp="1"/>
          </p:cNvSpPr>
          <p:nvPr>
            <p:ph idx="1"/>
          </p:nvPr>
        </p:nvSpPr>
        <p:spPr>
          <a:xfrm>
            <a:off x="838200" y="99656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dirty="0" smtClean="0"/>
              <a:t>2. Image Acquisition </a:t>
            </a:r>
            <a:r>
              <a:rPr lang="ko-KR" altLang="en-US" sz="2000" dirty="0" smtClean="0"/>
              <a:t>제작</a:t>
            </a: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555108"/>
              </p:ext>
            </p:extLst>
          </p:nvPr>
        </p:nvGraphicFramePr>
        <p:xfrm>
          <a:off x="838200" y="1577810"/>
          <a:ext cx="5749516" cy="2945420"/>
        </p:xfrm>
        <a:graphic>
          <a:graphicData uri="http://schemas.openxmlformats.org/drawingml/2006/table">
            <a:tbl>
              <a:tblPr/>
              <a:tblGrid>
                <a:gridCol w="5749516"/>
              </a:tblGrid>
              <a:tr h="2301375"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// Get device </a:t>
                      </a:r>
                      <a:r>
                        <a:rPr lang="en-US" sz="1200" dirty="0" err="1" smtClean="0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parametets</a:t>
                      </a:r>
                      <a:r>
                        <a:rPr lang="en-US" sz="1200" dirty="0" smtClean="0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 need to control</a:t>
                      </a:r>
                      <a:r>
                        <a:rPr lang="en-US" sz="1200" baseline="0" dirty="0" smtClean="0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 streaming</a:t>
                      </a:r>
                      <a:endParaRPr lang="en-US" sz="1200" dirty="0" smtClean="0">
                        <a:solidFill>
                          <a:srgbClr val="6A737D"/>
                        </a:solidFill>
                        <a:effectLst/>
                        <a:latin typeface="SFMono-Regular"/>
                      </a:endParaRPr>
                    </a:p>
                    <a:p>
                      <a:pPr fontAlgn="t"/>
                      <a:r>
                        <a:rPr lang="en-US" sz="1200" dirty="0" err="1" smtClean="0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PvGenParmeterArray</a:t>
                      </a:r>
                      <a:r>
                        <a:rPr lang="en-US" sz="1200" baseline="0" dirty="0" smtClean="0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* </a:t>
                      </a:r>
                      <a:r>
                        <a:rPr lang="en-US" sz="1200" baseline="0" dirty="0" err="1" smtClean="0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lDeviceParams</a:t>
                      </a:r>
                      <a:r>
                        <a:rPr lang="en-US" sz="1200" baseline="0" dirty="0" smtClean="0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 = Device-&gt;</a:t>
                      </a:r>
                      <a:r>
                        <a:rPr lang="en-US" sz="1200" baseline="0" dirty="0" err="1" smtClean="0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GetParameters</a:t>
                      </a:r>
                      <a:r>
                        <a:rPr lang="en-US" sz="1200" baseline="0" dirty="0" smtClean="0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();</a:t>
                      </a:r>
                      <a:endParaRPr lang="en-US" sz="1200" dirty="0" smtClean="0">
                        <a:solidFill>
                          <a:srgbClr val="6A737D"/>
                        </a:solidFill>
                        <a:effectLst/>
                        <a:latin typeface="SFMono-Regular"/>
                      </a:endParaRPr>
                    </a:p>
                    <a:p>
                      <a:pPr fontAlgn="t"/>
                      <a:r>
                        <a:rPr lang="en-US" sz="1200" dirty="0" smtClean="0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// </a:t>
                      </a:r>
                      <a:r>
                        <a:rPr lang="en-US" sz="1200" dirty="0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//////////////////Thermal Setting</a:t>
                      </a:r>
                      <a:endParaRPr lang="en-US" sz="1200" dirty="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  <a:p>
                      <a:pPr fontAlgn="t"/>
                      <a:r>
                        <a:rPr lang="en-US" sz="1200" dirty="0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// </a:t>
                      </a:r>
                      <a:r>
                        <a:rPr lang="en-US" sz="1200" dirty="0" err="1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lDeviceParams</a:t>
                      </a:r>
                      <a:r>
                        <a:rPr lang="en-US" sz="1200" dirty="0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-&gt;</a:t>
                      </a:r>
                      <a:r>
                        <a:rPr lang="en-US" sz="1200" dirty="0" err="1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SetEnumValue</a:t>
                      </a:r>
                      <a:r>
                        <a:rPr lang="en-US" sz="1200" dirty="0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("</a:t>
                      </a:r>
                      <a:r>
                        <a:rPr lang="en-US" sz="1200" dirty="0" err="1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SyncMode</a:t>
                      </a:r>
                      <a:r>
                        <a:rPr lang="en-US" sz="1200" dirty="0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", 1);</a:t>
                      </a:r>
                      <a:endParaRPr lang="en-US" sz="1200" dirty="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  <a:p>
                      <a:pPr fontAlgn="t"/>
                      <a:r>
                        <a:rPr lang="en-US" sz="1200" dirty="0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// </a:t>
                      </a:r>
                      <a:r>
                        <a:rPr lang="en-US" sz="1200" dirty="0" err="1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lDeviceParams</a:t>
                      </a:r>
                      <a:r>
                        <a:rPr lang="en-US" sz="1200" dirty="0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-&gt;</a:t>
                      </a:r>
                      <a:r>
                        <a:rPr lang="en-US" sz="1200" dirty="0" err="1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SetEnumValue</a:t>
                      </a:r>
                      <a:r>
                        <a:rPr lang="en-US" sz="1200" dirty="0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("</a:t>
                      </a:r>
                      <a:r>
                        <a:rPr lang="en-US" sz="1200" dirty="0" err="1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NUCMode</a:t>
                      </a:r>
                      <a:r>
                        <a:rPr lang="en-US" sz="1200" dirty="0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", 0);</a:t>
                      </a:r>
                      <a:endParaRPr lang="en-US" sz="1200" dirty="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  <a:p>
                      <a:pPr fontAlgn="t"/>
                      <a:r>
                        <a:rPr lang="en-US" altLang="ko-KR" sz="1200" dirty="0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// ///////////////////////////////////////////////</a:t>
                      </a:r>
                      <a:endParaRPr lang="ko-KR" altLang="en-US" sz="1200" dirty="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  <a:p>
                      <a:pPr fontAlgn="t"/>
                      <a:r>
                        <a:rPr lang="en-US" sz="1200" dirty="0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// //////////////////RGB Setting</a:t>
                      </a:r>
                      <a:endParaRPr lang="en-US" sz="1200" dirty="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  <a:p>
                      <a:pPr fontAlgn="t"/>
                      <a:r>
                        <a:rPr lang="en-US" sz="1200" dirty="0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// </a:t>
                      </a:r>
                      <a:r>
                        <a:rPr lang="en-US" sz="1200" dirty="0" err="1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lDeviceParams</a:t>
                      </a:r>
                      <a:r>
                        <a:rPr lang="en-US" sz="1200" dirty="0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-&gt;</a:t>
                      </a:r>
                      <a:r>
                        <a:rPr lang="en-US" sz="1200" dirty="0" err="1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SetEnumValue</a:t>
                      </a:r>
                      <a:r>
                        <a:rPr lang="en-US" sz="1200" dirty="0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("ExposureAuto",0);</a:t>
                      </a:r>
                      <a:endParaRPr lang="en-US" sz="1200" dirty="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  <a:p>
                      <a:pPr fontAlgn="t"/>
                      <a:r>
                        <a:rPr lang="en-US" sz="1200" dirty="0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// </a:t>
                      </a:r>
                      <a:r>
                        <a:rPr lang="en-US" sz="1200" dirty="0" err="1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lDeviceParams</a:t>
                      </a:r>
                      <a:r>
                        <a:rPr lang="en-US" sz="1200" dirty="0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-&gt;</a:t>
                      </a:r>
                      <a:r>
                        <a:rPr lang="en-US" sz="1200" dirty="0" err="1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SetFloatValue</a:t>
                      </a:r>
                      <a:r>
                        <a:rPr lang="en-US" sz="1200" dirty="0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("ExposureTime",1050);</a:t>
                      </a:r>
                      <a:endParaRPr lang="en-US" sz="1200" dirty="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  <a:p>
                      <a:pPr fontAlgn="t"/>
                      <a:r>
                        <a:rPr lang="en-US" sz="1200" dirty="0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// </a:t>
                      </a:r>
                      <a:r>
                        <a:rPr lang="en-US" sz="1200" dirty="0" err="1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lDeviceParams</a:t>
                      </a:r>
                      <a:r>
                        <a:rPr lang="en-US" sz="1200" dirty="0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-&gt;</a:t>
                      </a:r>
                      <a:r>
                        <a:rPr lang="en-US" sz="1200" dirty="0" err="1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SetEnumValue</a:t>
                      </a:r>
                      <a:r>
                        <a:rPr lang="en-US" sz="1200" dirty="0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("TriggerMode",1);</a:t>
                      </a:r>
                      <a:endParaRPr lang="en-US" sz="1200" dirty="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  <a:p>
                      <a:pPr fontAlgn="t"/>
                      <a:r>
                        <a:rPr lang="en-US" sz="1200" dirty="0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// </a:t>
                      </a:r>
                      <a:r>
                        <a:rPr lang="en-US" sz="1200" dirty="0" err="1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lDeviceParams</a:t>
                      </a:r>
                      <a:r>
                        <a:rPr lang="en-US" sz="1200" dirty="0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-&gt;</a:t>
                      </a:r>
                      <a:r>
                        <a:rPr lang="en-US" sz="1200" dirty="0" err="1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SetEnumValue</a:t>
                      </a:r>
                      <a:r>
                        <a:rPr lang="en-US" sz="1200" dirty="0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("TriggerSource",3);</a:t>
                      </a:r>
                      <a:endParaRPr lang="en-US" sz="1200" dirty="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  <a:p>
                      <a:pPr fontAlgn="t"/>
                      <a:r>
                        <a:rPr lang="en-US" sz="1200" dirty="0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// </a:t>
                      </a:r>
                      <a:r>
                        <a:rPr lang="en-US" sz="1200" dirty="0" err="1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lDeviceParams</a:t>
                      </a:r>
                      <a:r>
                        <a:rPr lang="en-US" sz="1200" dirty="0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-&gt;</a:t>
                      </a:r>
                      <a:r>
                        <a:rPr lang="en-US" sz="1200" dirty="0" err="1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SetIntegerValue</a:t>
                      </a:r>
                      <a:r>
                        <a:rPr lang="en-US" sz="1200" dirty="0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("OffsetX",0);</a:t>
                      </a:r>
                      <a:endParaRPr lang="en-US" sz="1200" dirty="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  <a:p>
                      <a:pPr fontAlgn="t"/>
                      <a:r>
                        <a:rPr lang="en-US" sz="1200" dirty="0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// </a:t>
                      </a:r>
                      <a:r>
                        <a:rPr lang="en-US" sz="1200" dirty="0" err="1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lDeviceParams</a:t>
                      </a:r>
                      <a:r>
                        <a:rPr lang="en-US" sz="1200" dirty="0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-&gt;</a:t>
                      </a:r>
                      <a:r>
                        <a:rPr lang="en-US" sz="1200" dirty="0" err="1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SetIntegerValue</a:t>
                      </a:r>
                      <a:r>
                        <a:rPr lang="en-US" sz="1200" dirty="0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("OffsetY",0);</a:t>
                      </a:r>
                      <a:endParaRPr lang="en-US" sz="1200" dirty="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  <a:p>
                      <a:pPr fontAlgn="t"/>
                      <a:r>
                        <a:rPr lang="en-US" sz="1200" dirty="0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// </a:t>
                      </a:r>
                      <a:r>
                        <a:rPr lang="en-US" sz="1200" dirty="0" err="1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lDeviceParams</a:t>
                      </a:r>
                      <a:r>
                        <a:rPr lang="en-US" sz="1200" dirty="0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-&gt;</a:t>
                      </a:r>
                      <a:r>
                        <a:rPr lang="en-US" sz="1200" dirty="0" err="1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SetIntegerValue</a:t>
                      </a:r>
                      <a:r>
                        <a:rPr lang="en-US" sz="1200" dirty="0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("Width",1288);</a:t>
                      </a:r>
                      <a:endParaRPr lang="en-US" sz="1200" dirty="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  <a:p>
                      <a:pPr fontAlgn="t"/>
                      <a:r>
                        <a:rPr lang="en-US" sz="1200" dirty="0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// </a:t>
                      </a:r>
                      <a:r>
                        <a:rPr lang="en-US" sz="1200" dirty="0" err="1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lDeviceParams</a:t>
                      </a:r>
                      <a:r>
                        <a:rPr lang="en-US" sz="1200" dirty="0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-&gt;</a:t>
                      </a:r>
                      <a:r>
                        <a:rPr lang="en-US" sz="1200" dirty="0" err="1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SetIntegerValue</a:t>
                      </a:r>
                      <a:r>
                        <a:rPr lang="en-US" sz="1200" dirty="0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("Height",964);</a:t>
                      </a:r>
                      <a:endParaRPr lang="en-US" sz="1200" dirty="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  <a:p>
                      <a:pPr fontAlgn="t"/>
                      <a:r>
                        <a:rPr lang="en-US" altLang="ko-KR" sz="1200" dirty="0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// ////////////////////////////////////////////////</a:t>
                      </a:r>
                      <a:endParaRPr lang="ko-KR" altLang="en-US" sz="1200" dirty="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</a:txBody>
                  <a:tcPr marL="20145" marR="20145" marT="9670" marB="967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078601"/>
              </p:ext>
            </p:extLst>
          </p:nvPr>
        </p:nvGraphicFramePr>
        <p:xfrm>
          <a:off x="838200" y="4732864"/>
          <a:ext cx="8964168" cy="1301702"/>
        </p:xfrm>
        <a:graphic>
          <a:graphicData uri="http://schemas.openxmlformats.org/drawingml/2006/table">
            <a:tbl>
              <a:tblPr/>
              <a:tblGrid>
                <a:gridCol w="8964168"/>
              </a:tblGrid>
              <a:tr h="969358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// Map the </a:t>
                      </a:r>
                      <a:r>
                        <a:rPr lang="en-US" sz="1400" dirty="0" err="1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GenICam</a:t>
                      </a:r>
                      <a:r>
                        <a:rPr lang="en-US" sz="140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Acquisition Start and Acquisition</a:t>
                      </a:r>
                      <a:r>
                        <a:rPr lang="en-US" sz="1400" baseline="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Stop commands</a:t>
                      </a:r>
                      <a:endParaRPr lang="en-US" sz="1400" dirty="0" smtClean="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  <a:p>
                      <a:pPr fontAlgn="t"/>
                      <a:r>
                        <a:rPr lang="en-US" sz="1400" dirty="0" err="1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PvGenCommand</a:t>
                      </a:r>
                      <a:r>
                        <a:rPr lang="en-US" sz="140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*</a:t>
                      </a:r>
                      <a:r>
                        <a:rPr lang="en-US" sz="1400" dirty="0" err="1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lStop</a:t>
                      </a:r>
                      <a:r>
                        <a:rPr lang="en-US" sz="14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= </a:t>
                      </a:r>
                      <a:r>
                        <a:rPr lang="en-US" sz="1400" dirty="0" err="1">
                          <a:solidFill>
                            <a:srgbClr val="D73A49"/>
                          </a:solidFill>
                          <a:effectLst/>
                          <a:latin typeface="SFMono-Regular"/>
                        </a:rPr>
                        <a:t>dynamic_cast</a:t>
                      </a:r>
                      <a:r>
                        <a:rPr lang="en-US" sz="14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&lt;</a:t>
                      </a:r>
                      <a:r>
                        <a:rPr lang="en-US" sz="1400" dirty="0" err="1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PvGenCommand</a:t>
                      </a:r>
                      <a:r>
                        <a:rPr lang="en-US" sz="14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*&gt;( </a:t>
                      </a:r>
                      <a:r>
                        <a:rPr lang="en-US" sz="1400" dirty="0" err="1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lDeviceParams</a:t>
                      </a:r>
                      <a:r>
                        <a:rPr lang="en-US" sz="14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-&gt;</a:t>
                      </a:r>
                      <a:r>
                        <a:rPr lang="en-US" sz="1400" dirty="0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Get</a:t>
                      </a:r>
                      <a:r>
                        <a:rPr lang="en-US" sz="14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( </a:t>
                      </a:r>
                      <a:r>
                        <a:rPr lang="en-US" sz="1400" dirty="0">
                          <a:solidFill>
                            <a:srgbClr val="032F62"/>
                          </a:solidFill>
                          <a:effectLst/>
                          <a:latin typeface="SFMono-Regular"/>
                        </a:rPr>
                        <a:t>"</a:t>
                      </a:r>
                      <a:r>
                        <a:rPr lang="en-US" sz="1400" dirty="0" err="1">
                          <a:solidFill>
                            <a:srgbClr val="032F62"/>
                          </a:solidFill>
                          <a:effectLst/>
                          <a:latin typeface="SFMono-Regular"/>
                        </a:rPr>
                        <a:t>AcquisitionStop</a:t>
                      </a:r>
                      <a:r>
                        <a:rPr lang="en-US" sz="1400" dirty="0">
                          <a:solidFill>
                            <a:srgbClr val="032F62"/>
                          </a:solidFill>
                          <a:effectLst/>
                          <a:latin typeface="SFMono-Regular"/>
                        </a:rPr>
                        <a:t>"</a:t>
                      </a:r>
                      <a:r>
                        <a:rPr lang="en-US" sz="14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) );</a:t>
                      </a:r>
                    </a:p>
                    <a:p>
                      <a:pPr fontAlgn="t"/>
                      <a:r>
                        <a:rPr lang="en-US" sz="1400" dirty="0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// Enable streaming and send the </a:t>
                      </a:r>
                      <a:r>
                        <a:rPr lang="en-US" sz="1400" dirty="0" err="1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AcquisitionStart</a:t>
                      </a:r>
                      <a:r>
                        <a:rPr lang="en-US" sz="1400" dirty="0">
                          <a:solidFill>
                            <a:srgbClr val="6A737D"/>
                          </a:solidFill>
                          <a:effectLst/>
                          <a:latin typeface="SFMono-Regular"/>
                        </a:rPr>
                        <a:t> command</a:t>
                      </a:r>
                      <a:endParaRPr lang="en-US" sz="1400" dirty="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  <a:p>
                      <a:pPr fontAlgn="t"/>
                      <a:r>
                        <a:rPr lang="en-US" sz="1400" dirty="0" err="1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cout</a:t>
                      </a:r>
                      <a:r>
                        <a:rPr lang="en-US" sz="14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&lt;&lt; </a:t>
                      </a:r>
                      <a:r>
                        <a:rPr lang="en-US" sz="1400" dirty="0">
                          <a:solidFill>
                            <a:srgbClr val="032F62"/>
                          </a:solidFill>
                          <a:effectLst/>
                          <a:latin typeface="SFMono-Regular"/>
                        </a:rPr>
                        <a:t>"Enabling streaming and sending </a:t>
                      </a:r>
                      <a:r>
                        <a:rPr lang="en-US" sz="1400" dirty="0" err="1">
                          <a:solidFill>
                            <a:srgbClr val="032F62"/>
                          </a:solidFill>
                          <a:effectLst/>
                          <a:latin typeface="SFMono-Regular"/>
                        </a:rPr>
                        <a:t>AcquisitionStart</a:t>
                      </a:r>
                      <a:r>
                        <a:rPr lang="en-US" sz="1400" dirty="0">
                          <a:solidFill>
                            <a:srgbClr val="032F62"/>
                          </a:solidFill>
                          <a:effectLst/>
                          <a:latin typeface="SFMono-Regular"/>
                        </a:rPr>
                        <a:t> command."</a:t>
                      </a:r>
                      <a:r>
                        <a:rPr lang="en-US" sz="14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&lt;&lt; </a:t>
                      </a:r>
                      <a:r>
                        <a:rPr lang="en-US" sz="1400" dirty="0" err="1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endl</a:t>
                      </a:r>
                      <a:r>
                        <a:rPr lang="en-US" sz="14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;</a:t>
                      </a:r>
                    </a:p>
                    <a:p>
                      <a:pPr fontAlgn="t"/>
                      <a:r>
                        <a:rPr lang="en-US" sz="14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Device-&gt;</a:t>
                      </a:r>
                      <a:r>
                        <a:rPr lang="en-US" sz="1400" dirty="0" err="1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StreamEnable</a:t>
                      </a:r>
                      <a:r>
                        <a:rPr lang="en-US" sz="14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();</a:t>
                      </a:r>
                    </a:p>
                    <a:p>
                      <a:pPr fontAlgn="t"/>
                      <a:r>
                        <a:rPr lang="en-US" sz="1400" dirty="0" err="1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lStart</a:t>
                      </a:r>
                      <a:r>
                        <a:rPr lang="en-US" sz="14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-&gt;</a:t>
                      </a:r>
                      <a:r>
                        <a:rPr lang="en-US" sz="1400" dirty="0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Execute</a:t>
                      </a:r>
                      <a:r>
                        <a:rPr lang="en-US" sz="14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();</a:t>
                      </a:r>
                    </a:p>
                  </a:txBody>
                  <a:tcPr marL="22439" marR="22439" marT="10771" marB="1077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729993"/>
              </p:ext>
            </p:extLst>
          </p:nvPr>
        </p:nvGraphicFramePr>
        <p:xfrm>
          <a:off x="5881771" y="1206203"/>
          <a:ext cx="5883509" cy="4351338"/>
        </p:xfrm>
        <a:graphic>
          <a:graphicData uri="http://schemas.openxmlformats.org/drawingml/2006/table">
            <a:tbl>
              <a:tblPr/>
              <a:tblGrid>
                <a:gridCol w="5883509"/>
              </a:tblGrid>
              <a:tr h="4351338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solidFill>
                            <a:srgbClr val="D73A49"/>
                          </a:solidFill>
                          <a:effectLst/>
                          <a:latin typeface="SFMono-Regular"/>
                        </a:rPr>
                        <a:t>if</a:t>
                      </a:r>
                      <a:r>
                        <a:rPr lang="en-US" sz="14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(Stream-&gt;</a:t>
                      </a:r>
                      <a:r>
                        <a:rPr lang="en-US" sz="1400" dirty="0" err="1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IsOpen</a:t>
                      </a:r>
                      <a:r>
                        <a:rPr lang="en-US" sz="14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() &amp;&amp; Pipeline-&gt;</a:t>
                      </a:r>
                      <a:r>
                        <a:rPr lang="en-US" sz="1400" dirty="0" err="1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IsStarted</a:t>
                      </a:r>
                      <a:r>
                        <a:rPr lang="en-US" sz="14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())</a:t>
                      </a:r>
                    </a:p>
                    <a:p>
                      <a:pPr fontAlgn="t"/>
                      <a:r>
                        <a:rPr lang="en-US" altLang="ko-KR" sz="14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{</a:t>
                      </a:r>
                    </a:p>
                    <a:p>
                      <a:pPr fontAlgn="t"/>
                      <a:r>
                        <a:rPr lang="en-US" sz="14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Result = Pipeline-&gt;</a:t>
                      </a:r>
                      <a:r>
                        <a:rPr lang="en-US" sz="1400" dirty="0" err="1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RetrieveNextBuffer</a:t>
                      </a:r>
                      <a:r>
                        <a:rPr lang="en-US" sz="14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( &amp;Buffer, </a:t>
                      </a:r>
                      <a:r>
                        <a:rPr lang="en-US" sz="1400" dirty="0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0xFFFFFFFF</a:t>
                      </a:r>
                      <a:r>
                        <a:rPr lang="en-US" sz="14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, &amp;Result);</a:t>
                      </a:r>
                    </a:p>
                    <a:p>
                      <a:pPr fontAlgn="t"/>
                      <a:r>
                        <a:rPr lang="en-US" sz="1400" dirty="0">
                          <a:solidFill>
                            <a:srgbClr val="D73A49"/>
                          </a:solidFill>
                          <a:effectLst/>
                          <a:latin typeface="SFMono-Regular"/>
                        </a:rPr>
                        <a:t>if</a:t>
                      </a:r>
                      <a:r>
                        <a:rPr lang="en-US" sz="14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( !</a:t>
                      </a:r>
                      <a:r>
                        <a:rPr lang="en-US" sz="1400" dirty="0" err="1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Result.</a:t>
                      </a:r>
                      <a:r>
                        <a:rPr lang="en-US" sz="1400" dirty="0" err="1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IsOK</a:t>
                      </a:r>
                      <a:r>
                        <a:rPr lang="en-US" sz="14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() ) </a:t>
                      </a:r>
                      <a:r>
                        <a:rPr lang="en-US" sz="1400" dirty="0">
                          <a:solidFill>
                            <a:srgbClr val="D73A49"/>
                          </a:solidFill>
                          <a:effectLst/>
                          <a:latin typeface="SFMono-Regular"/>
                        </a:rPr>
                        <a:t>continue</a:t>
                      </a:r>
                      <a:r>
                        <a:rPr lang="en-US" sz="140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;</a:t>
                      </a:r>
                      <a:r>
                        <a:rPr lang="en-US" altLang="ko-KR" sz="1400" dirty="0" smtClean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}</a:t>
                      </a:r>
                      <a:endParaRPr lang="en-US" altLang="ko-KR" sz="1400" dirty="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</a:txBody>
                  <a:tcPr marL="47215" marR="47215" marT="22663" marB="22663">
                    <a:lnL>
                      <a:noFill/>
                    </a:lnL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06383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1610"/>
          </a:xfrm>
        </p:spPr>
        <p:txBody>
          <a:bodyPr>
            <a:noAutofit/>
          </a:bodyPr>
          <a:lstStyle/>
          <a:p>
            <a:r>
              <a:rPr lang="en-US" altLang="ko-KR" sz="3200" dirty="0" smtClean="0"/>
              <a:t>Grabber </a:t>
            </a:r>
            <a:r>
              <a:rPr lang="ko-KR" altLang="en-US" sz="3200" dirty="0" smtClean="0"/>
              <a:t>제작</a:t>
            </a:r>
            <a:endParaRPr lang="en-US" altLang="ko-KR" sz="3200" dirty="0"/>
          </a:p>
        </p:txBody>
      </p:sp>
      <p:sp>
        <p:nvSpPr>
          <p:cNvPr id="11" name="내용 개체 틀 10"/>
          <p:cNvSpPr>
            <a:spLocks noGrp="1"/>
          </p:cNvSpPr>
          <p:nvPr>
            <p:ph idx="1"/>
          </p:nvPr>
        </p:nvSpPr>
        <p:spPr>
          <a:xfrm>
            <a:off x="838200" y="99656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dirty="0" smtClean="0"/>
              <a:t>2. Image Acquisition</a:t>
            </a:r>
          </a:p>
          <a:p>
            <a:pPr marL="0" indent="0">
              <a:buNone/>
            </a:pPr>
            <a:endParaRPr lang="en-US" altLang="ko-KR" sz="20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438419"/>
              </p:ext>
            </p:extLst>
          </p:nvPr>
        </p:nvGraphicFramePr>
        <p:xfrm>
          <a:off x="838200" y="1560576"/>
          <a:ext cx="7664196" cy="1709248"/>
        </p:xfrm>
        <a:graphic>
          <a:graphicData uri="http://schemas.openxmlformats.org/drawingml/2006/table">
            <a:tbl>
              <a:tblPr/>
              <a:tblGrid>
                <a:gridCol w="7664196"/>
              </a:tblGrid>
              <a:tr h="1709248"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rgbClr val="D73A49"/>
                          </a:solidFill>
                          <a:effectLst/>
                          <a:latin typeface="SFMono-Regular"/>
                        </a:rPr>
                        <a:t>if</a:t>
                      </a:r>
                      <a:r>
                        <a:rPr lang="en-US" sz="16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(Stream-&gt;</a:t>
                      </a:r>
                      <a:r>
                        <a:rPr lang="en-US" sz="1600" dirty="0" err="1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IsOpen</a:t>
                      </a:r>
                      <a:r>
                        <a:rPr lang="en-US" sz="16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() &amp;&amp; Pipeline-&gt;</a:t>
                      </a:r>
                      <a:r>
                        <a:rPr lang="en-US" sz="1600" dirty="0" err="1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IsStarted</a:t>
                      </a:r>
                      <a:r>
                        <a:rPr lang="en-US" sz="16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())</a:t>
                      </a:r>
                    </a:p>
                    <a:p>
                      <a:pPr fontAlgn="t"/>
                      <a:r>
                        <a:rPr lang="en-US" altLang="ko-KR" sz="16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{</a:t>
                      </a:r>
                    </a:p>
                    <a:p>
                      <a:pPr fontAlgn="t"/>
                      <a:r>
                        <a:rPr lang="en-US" sz="16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Result = Pipeline-&gt;</a:t>
                      </a:r>
                      <a:r>
                        <a:rPr lang="en-US" sz="1600" dirty="0" err="1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RetrieveNextBuffer</a:t>
                      </a:r>
                      <a:r>
                        <a:rPr lang="en-US" sz="16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( &amp;Buffer, </a:t>
                      </a:r>
                      <a:r>
                        <a:rPr lang="en-US" sz="1600" dirty="0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0xFFFFFFFF</a:t>
                      </a:r>
                      <a:r>
                        <a:rPr lang="en-US" sz="16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, &amp;Result);</a:t>
                      </a:r>
                    </a:p>
                    <a:p>
                      <a:pPr fontAlgn="t"/>
                      <a:r>
                        <a:rPr lang="en-US" sz="1600" dirty="0">
                          <a:solidFill>
                            <a:srgbClr val="D73A49"/>
                          </a:solidFill>
                          <a:effectLst/>
                          <a:latin typeface="SFMono-Regular"/>
                        </a:rPr>
                        <a:t>if</a:t>
                      </a:r>
                      <a:r>
                        <a:rPr lang="en-US" sz="16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( !</a:t>
                      </a:r>
                      <a:r>
                        <a:rPr lang="en-US" sz="1600" dirty="0" err="1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Result.</a:t>
                      </a:r>
                      <a:r>
                        <a:rPr lang="en-US" sz="1600" dirty="0" err="1">
                          <a:solidFill>
                            <a:srgbClr val="005CC5"/>
                          </a:solidFill>
                          <a:effectLst/>
                          <a:latin typeface="SFMono-Regular"/>
                        </a:rPr>
                        <a:t>IsOK</a:t>
                      </a:r>
                      <a:r>
                        <a:rPr lang="en-US" sz="16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() ) </a:t>
                      </a:r>
                      <a:r>
                        <a:rPr lang="en-US" sz="1600" dirty="0">
                          <a:solidFill>
                            <a:srgbClr val="D73A49"/>
                          </a:solidFill>
                          <a:effectLst/>
                          <a:latin typeface="SFMono-Regular"/>
                        </a:rPr>
                        <a:t>continue</a:t>
                      </a:r>
                      <a:r>
                        <a:rPr lang="en-US" sz="16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;</a:t>
                      </a:r>
                    </a:p>
                    <a:p>
                      <a:pPr fontAlgn="t"/>
                      <a:r>
                        <a:rPr lang="en-US" altLang="ko-KR" sz="1600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}</a:t>
                      </a:r>
                    </a:p>
                  </a:txBody>
                  <a:tcPr marL="47215" marR="47215" marT="22663" marB="22663">
                    <a:lnL>
                      <a:noFill/>
                    </a:lnL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96950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0600" y="4012227"/>
            <a:ext cx="10515600" cy="491610"/>
          </a:xfrm>
        </p:spPr>
        <p:txBody>
          <a:bodyPr>
            <a:noAutofit/>
          </a:bodyPr>
          <a:lstStyle/>
          <a:p>
            <a:r>
              <a:rPr lang="en-US" altLang="ko-KR" sz="3200" dirty="0" smtClean="0"/>
              <a:t>Decoding</a:t>
            </a:r>
            <a:endParaRPr lang="en-US" altLang="ko-KR" sz="3200" dirty="0"/>
          </a:p>
        </p:txBody>
      </p:sp>
      <p:sp>
        <p:nvSpPr>
          <p:cNvPr id="11" name="내용 개체 틀 10"/>
          <p:cNvSpPr>
            <a:spLocks noGrp="1"/>
          </p:cNvSpPr>
          <p:nvPr>
            <p:ph idx="1"/>
          </p:nvPr>
        </p:nvSpPr>
        <p:spPr>
          <a:xfrm>
            <a:off x="838200" y="99656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dirty="0" smtClean="0"/>
              <a:t>2. Image Acquisition</a:t>
            </a:r>
          </a:p>
          <a:p>
            <a:pPr marL="0" indent="0">
              <a:buNone/>
            </a:pPr>
            <a:endParaRPr lang="en-US" altLang="ko-KR" sz="20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8945"/>
              </p:ext>
            </p:extLst>
          </p:nvPr>
        </p:nvGraphicFramePr>
        <p:xfrm>
          <a:off x="838200" y="1560576"/>
          <a:ext cx="7664196" cy="1709248"/>
        </p:xfrm>
        <a:graphic>
          <a:graphicData uri="http://schemas.openxmlformats.org/drawingml/2006/table">
            <a:tbl>
              <a:tblPr/>
              <a:tblGrid>
                <a:gridCol w="7664196"/>
              </a:tblGrid>
              <a:tr h="1709248"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  <a:latin typeface="SFMono-Regular"/>
                        </a:rPr>
                        <a:t>FILE* </a:t>
                      </a:r>
                      <a:r>
                        <a:rPr lang="en-US" sz="1600" dirty="0" err="1" smtClean="0">
                          <a:solidFill>
                            <a:schemeClr val="tx1"/>
                          </a:solidFill>
                          <a:effectLst/>
                          <a:latin typeface="SFMono-Regular"/>
                        </a:rPr>
                        <a:t>fileStream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  <a:latin typeface="SFMono-Regular"/>
                        </a:rPr>
                        <a:t>;</a:t>
                      </a:r>
                    </a:p>
                    <a:p>
                      <a:pPr fontAlgn="t"/>
                      <a:endParaRPr lang="en-US" altLang="ko-KR" sz="1600" dirty="0" smtClean="0">
                        <a:solidFill>
                          <a:schemeClr val="tx1"/>
                        </a:solidFill>
                        <a:effectLst/>
                        <a:latin typeface="SFMono-Regular"/>
                      </a:endParaRPr>
                    </a:p>
                    <a:p>
                      <a:pPr fontAlgn="t"/>
                      <a:r>
                        <a:rPr lang="en-US" altLang="ko-KR" sz="1600" dirty="0" err="1" smtClean="0">
                          <a:solidFill>
                            <a:schemeClr val="tx1"/>
                          </a:solidFill>
                          <a:effectLst/>
                          <a:latin typeface="SFMono-Regular"/>
                        </a:rPr>
                        <a:t>fileStream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effectLst/>
                          <a:latin typeface="SFMono-Regular"/>
                        </a:rPr>
                        <a:t> = </a:t>
                      </a:r>
                      <a:r>
                        <a:rPr lang="en-US" altLang="ko-KR" sz="1600" baseline="0" dirty="0" err="1" smtClean="0">
                          <a:solidFill>
                            <a:schemeClr val="tx1"/>
                          </a:solidFill>
                          <a:effectLst/>
                          <a:latin typeface="SFMono-Regular"/>
                        </a:rPr>
                        <a:t>fopen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effectLst/>
                          <a:latin typeface="SFMono-Regular"/>
                        </a:rPr>
                        <a:t>( “Path”, “</a:t>
                      </a:r>
                      <a:r>
                        <a:rPr lang="en-US" altLang="ko-KR" sz="1600" baseline="0" dirty="0" err="1" smtClean="0">
                          <a:solidFill>
                            <a:schemeClr val="tx1"/>
                          </a:solidFill>
                          <a:effectLst/>
                          <a:latin typeface="SFMono-Regular"/>
                        </a:rPr>
                        <a:t>wb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effectLst/>
                          <a:latin typeface="SFMono-Regular"/>
                        </a:rPr>
                        <a:t>” );</a:t>
                      </a:r>
                    </a:p>
                    <a:p>
                      <a:pPr fontAlgn="t"/>
                      <a:endParaRPr lang="en-US" altLang="ko-KR" sz="1600" baseline="0" dirty="0" smtClean="0">
                        <a:solidFill>
                          <a:schemeClr val="tx1"/>
                        </a:solidFill>
                        <a:effectLst/>
                        <a:latin typeface="SFMono-Regular"/>
                      </a:endParaRPr>
                    </a:p>
                    <a:p>
                      <a:pPr fontAlgn="t"/>
                      <a:r>
                        <a:rPr lang="en-US" altLang="ko-KR" sz="1600" baseline="0" dirty="0" err="1" smtClean="0">
                          <a:solidFill>
                            <a:schemeClr val="tx1"/>
                          </a:solidFill>
                          <a:effectLst/>
                          <a:latin typeface="SFMono-Regular"/>
                        </a:rPr>
                        <a:t>fwrite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effectLst/>
                          <a:latin typeface="SFMono-Regular"/>
                        </a:rPr>
                        <a:t>( data, </a:t>
                      </a:r>
                      <a:r>
                        <a:rPr lang="en-US" altLang="ko-KR" sz="1600" baseline="0" dirty="0" err="1" smtClean="0">
                          <a:solidFill>
                            <a:schemeClr val="tx1"/>
                          </a:solidFill>
                          <a:effectLst/>
                          <a:latin typeface="SFMono-Regular"/>
                        </a:rPr>
                        <a:t>elementSize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effectLst/>
                          <a:latin typeface="SFMono-Regular"/>
                        </a:rPr>
                        <a:t>, data size, </a:t>
                      </a:r>
                      <a:r>
                        <a:rPr lang="en-US" altLang="ko-KR" sz="1600" baseline="0" dirty="0" err="1" smtClean="0">
                          <a:solidFill>
                            <a:schemeClr val="tx1"/>
                          </a:solidFill>
                          <a:effectLst/>
                          <a:latin typeface="SFMono-Regular"/>
                        </a:rPr>
                        <a:t>fileStream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effectLst/>
                          <a:latin typeface="SFMono-Regular"/>
                        </a:rPr>
                        <a:t>);</a:t>
                      </a:r>
                      <a:endParaRPr lang="en-US" altLang="ko-KR" sz="1600" dirty="0">
                        <a:solidFill>
                          <a:schemeClr val="tx1"/>
                        </a:solidFill>
                        <a:effectLst/>
                        <a:latin typeface="SFMono-Regular"/>
                      </a:endParaRPr>
                    </a:p>
                  </a:txBody>
                  <a:tcPr marL="47215" marR="47215" marT="22663" marB="22663">
                    <a:lnL>
                      <a:noFill/>
                    </a:lnL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43712" y="3409657"/>
            <a:ext cx="8156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현재 프로젝트에서는 원본을 유지하기 위하여</a:t>
            </a:r>
            <a:r>
              <a:rPr lang="en-US" altLang="ko-KR" dirty="0" smtClean="0"/>
              <a:t>, bin </a:t>
            </a:r>
            <a:r>
              <a:rPr lang="ko-KR" altLang="en-US" dirty="0" smtClean="0"/>
              <a:t>파일에 저장하고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4609243"/>
            <a:ext cx="8183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SFMono-Regular"/>
              </a:rPr>
              <a:t>fileStream</a:t>
            </a:r>
            <a:r>
              <a:rPr lang="en-US" altLang="ko-KR" dirty="0" smtClean="0">
                <a:latin typeface="SFMono-Regular"/>
              </a:rPr>
              <a:t> = </a:t>
            </a:r>
            <a:r>
              <a:rPr lang="en-US" altLang="ko-KR" dirty="0" err="1" smtClean="0">
                <a:latin typeface="SFMono-Regular"/>
              </a:rPr>
              <a:t>fopen</a:t>
            </a:r>
            <a:r>
              <a:rPr lang="en-US" altLang="ko-KR" dirty="0" smtClean="0">
                <a:latin typeface="SFMono-Regular"/>
              </a:rPr>
              <a:t>( “Path”, “</a:t>
            </a:r>
            <a:r>
              <a:rPr lang="en-US" altLang="ko-KR" dirty="0" err="1" smtClean="0">
                <a:latin typeface="SFMono-Regular"/>
              </a:rPr>
              <a:t>rb</a:t>
            </a:r>
            <a:r>
              <a:rPr lang="en-US" altLang="ko-KR" dirty="0" smtClean="0">
                <a:latin typeface="SFMono-Regular"/>
              </a:rPr>
              <a:t>”);</a:t>
            </a:r>
          </a:p>
          <a:p>
            <a:endParaRPr lang="en-US" altLang="ko-KR" dirty="0">
              <a:latin typeface="SFMono-Regular"/>
            </a:endParaRPr>
          </a:p>
          <a:p>
            <a:r>
              <a:rPr lang="en-US" altLang="ko-KR" dirty="0" err="1" smtClean="0">
                <a:latin typeface="SFMono-Regular"/>
              </a:rPr>
              <a:t>fread</a:t>
            </a:r>
            <a:r>
              <a:rPr lang="en-US" altLang="ko-KR" dirty="0" smtClean="0">
                <a:latin typeface="SFMono-Regular"/>
              </a:rPr>
              <a:t>( data, </a:t>
            </a:r>
            <a:r>
              <a:rPr lang="en-US" altLang="ko-KR" dirty="0" err="1" smtClean="0">
                <a:latin typeface="SFMono-Regular"/>
              </a:rPr>
              <a:t>elementSize</a:t>
            </a:r>
            <a:r>
              <a:rPr lang="en-US" altLang="ko-KR" dirty="0" smtClean="0">
                <a:latin typeface="SFMono-Regular"/>
              </a:rPr>
              <a:t>, </a:t>
            </a:r>
            <a:r>
              <a:rPr lang="en-US" altLang="ko-KR" dirty="0" err="1" smtClean="0">
                <a:latin typeface="SFMono-Regular"/>
              </a:rPr>
              <a:t>dataSize</a:t>
            </a:r>
            <a:r>
              <a:rPr lang="en-US" altLang="ko-KR" dirty="0" smtClean="0">
                <a:latin typeface="SFMono-Regular"/>
              </a:rPr>
              <a:t>, </a:t>
            </a:r>
            <a:r>
              <a:rPr lang="en-US" altLang="ko-KR" dirty="0" err="1" smtClean="0">
                <a:latin typeface="SFMono-Regular"/>
              </a:rPr>
              <a:t>fileStream</a:t>
            </a:r>
            <a:r>
              <a:rPr lang="en-US" altLang="ko-KR" dirty="0" smtClean="0">
                <a:latin typeface="SFMono-Regular"/>
              </a:rPr>
              <a:t> );</a:t>
            </a:r>
          </a:p>
          <a:p>
            <a:endParaRPr lang="en-US" altLang="ko-KR" dirty="0">
              <a:latin typeface="SFMono-Regular"/>
            </a:endParaRPr>
          </a:p>
          <a:p>
            <a:r>
              <a:rPr lang="en-US" altLang="ko-KR" dirty="0">
                <a:latin typeface="SFMono-Regular"/>
              </a:rPr>
              <a:t>c</a:t>
            </a:r>
            <a:r>
              <a:rPr lang="en-US" altLang="ko-KR" dirty="0" smtClean="0">
                <a:latin typeface="SFMono-Regular"/>
              </a:rPr>
              <a:t>v::</a:t>
            </a:r>
            <a:r>
              <a:rPr lang="en-US" altLang="ko-KR" dirty="0" err="1" smtClean="0">
                <a:latin typeface="SFMono-Regular"/>
              </a:rPr>
              <a:t>imwrite</a:t>
            </a:r>
            <a:r>
              <a:rPr lang="en-US" altLang="ko-KR" dirty="0" smtClean="0">
                <a:latin typeface="SFMono-Regular"/>
              </a:rPr>
              <a:t> ( “</a:t>
            </a:r>
            <a:r>
              <a:rPr lang="en-US" altLang="ko-KR" dirty="0" err="1" smtClean="0">
                <a:latin typeface="SFMono-Regular"/>
              </a:rPr>
              <a:t>img</a:t>
            </a:r>
            <a:r>
              <a:rPr lang="en-US" altLang="ko-KR" dirty="0" smtClean="0">
                <a:latin typeface="SFMono-Regular"/>
              </a:rPr>
              <a:t> Path”, data );</a:t>
            </a:r>
            <a:endParaRPr lang="ko-KR" altLang="en-US" dirty="0">
              <a:latin typeface="SFMono-Regular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990600" y="517526"/>
            <a:ext cx="10515600" cy="491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smtClean="0"/>
              <a:t>Recording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40648234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990600" y="517526"/>
            <a:ext cx="10515600" cy="491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smtClean="0"/>
              <a:t>문제</a:t>
            </a:r>
            <a:endParaRPr lang="en-US" altLang="ko-KR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804672" y="1804416"/>
            <a:ext cx="9912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Display </a:t>
            </a:r>
            <a:r>
              <a:rPr lang="ko-KR" altLang="en-US" sz="2400" dirty="0" smtClean="0"/>
              <a:t>화면을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On/Off </a:t>
            </a:r>
            <a:r>
              <a:rPr lang="ko-KR" altLang="en-US" sz="2400" dirty="0" smtClean="0"/>
              <a:t>할 수 있는 버튼을 만들고 구현 하십시오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65228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1610"/>
          </a:xfrm>
        </p:spPr>
        <p:txBody>
          <a:bodyPr>
            <a:noAutofit/>
          </a:bodyPr>
          <a:lstStyle/>
          <a:p>
            <a:r>
              <a:rPr lang="en-US" altLang="ko-KR" sz="3200" dirty="0"/>
              <a:t>1. </a:t>
            </a:r>
            <a:r>
              <a:rPr lang="ko-KR" altLang="en-US" sz="3200" dirty="0"/>
              <a:t>자율 주행 자동차를 위한 센서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9328" y="1079570"/>
            <a:ext cx="5754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GNSS</a:t>
            </a:r>
            <a:endParaRPr lang="ko-KR" altLang="en-US" sz="2800" dirty="0"/>
          </a:p>
        </p:txBody>
      </p:sp>
      <p:pic>
        <p:nvPicPr>
          <p:cNvPr id="12290" name="Picture 2" descr="GNSS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4"/>
            <a:ext cx="3983863" cy="298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13120" y="1079570"/>
            <a:ext cx="2462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IMU</a:t>
            </a:r>
            <a:endParaRPr lang="ko-KR" altLang="en-US" sz="2400" dirty="0"/>
          </a:p>
        </p:txBody>
      </p:sp>
      <p:pic>
        <p:nvPicPr>
          <p:cNvPr id="12292" name="Picture 4" descr="IMU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131" y="1658644"/>
            <a:ext cx="3328769" cy="210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IMU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900" y="1602790"/>
            <a:ext cx="2388961" cy="210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397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1610"/>
          </a:xfrm>
        </p:spPr>
        <p:txBody>
          <a:bodyPr>
            <a:noAutofit/>
          </a:bodyPr>
          <a:lstStyle/>
          <a:p>
            <a:r>
              <a:rPr lang="en-US" altLang="ko-KR" sz="3200" dirty="0"/>
              <a:t>1. </a:t>
            </a:r>
            <a:r>
              <a:rPr lang="ko-KR" altLang="en-US" sz="3200" dirty="0"/>
              <a:t>자율 주행 자동차를 위한 센서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9328" y="1079570"/>
            <a:ext cx="2366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LiDAR</a:t>
            </a:r>
            <a:endParaRPr lang="ko-KR" altLang="en-US" sz="2800" dirty="0"/>
          </a:p>
        </p:txBody>
      </p:sp>
      <p:pic>
        <p:nvPicPr>
          <p:cNvPr id="15366" name="Picture 6" descr="velodyne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08" y="1382516"/>
            <a:ext cx="3933215" cy="393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14550" y="4506351"/>
            <a:ext cx="260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그림 </a:t>
            </a:r>
            <a:r>
              <a:rPr lang="en-US" altLang="ko-KR" dirty="0" smtClean="0"/>
              <a:t>1. </a:t>
            </a:r>
            <a:r>
              <a:rPr lang="en-US" altLang="ko-KR" dirty="0" err="1" smtClean="0"/>
              <a:t>Velodyne</a:t>
            </a:r>
            <a:r>
              <a:rPr lang="en-US" altLang="ko-KR" dirty="0" smtClean="0"/>
              <a:t> Puck</a:t>
            </a:r>
            <a:endParaRPr lang="ko-KR" altLang="en-US" dirty="0"/>
          </a:p>
        </p:txBody>
      </p:sp>
      <p:sp>
        <p:nvSpPr>
          <p:cNvPr id="9" name="AutoShape 8" descr="lidar 이미지 검색결과"/>
          <p:cNvSpPr>
            <a:spLocks noChangeAspect="1" noChangeArrowheads="1"/>
          </p:cNvSpPr>
          <p:nvPr/>
        </p:nvSpPr>
        <p:spPr bwMode="auto">
          <a:xfrm>
            <a:off x="2530475" y="4442546"/>
            <a:ext cx="127610" cy="127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6362701" y="2081992"/>
            <a:ext cx="4318000" cy="2998007"/>
            <a:chOff x="2400846" y="2301008"/>
            <a:chExt cx="3018815" cy="2358762"/>
          </a:xfrm>
        </p:grpSpPr>
        <p:pic>
          <p:nvPicPr>
            <p:cNvPr id="15370" name="Picture 10" descr="lidar 이미지 검색결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0475" y="2301008"/>
              <a:ext cx="2759558" cy="1993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2400846" y="4290438"/>
              <a:ext cx="30188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그림 </a:t>
              </a:r>
              <a:r>
                <a:rPr lang="en-US" altLang="ko-KR" dirty="0" smtClean="0"/>
                <a:t>2. LiDAR</a:t>
              </a:r>
              <a:r>
                <a:rPr lang="ko-KR" altLang="en-US" dirty="0" smtClean="0"/>
                <a:t>로 얻은 영상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23512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1610"/>
          </a:xfrm>
        </p:spPr>
        <p:txBody>
          <a:bodyPr>
            <a:noAutofit/>
          </a:bodyPr>
          <a:lstStyle/>
          <a:p>
            <a:r>
              <a:rPr lang="en-US" altLang="ko-KR" sz="3200" dirty="0"/>
              <a:t>1. </a:t>
            </a:r>
            <a:r>
              <a:rPr lang="ko-KR" altLang="en-US" sz="3200" dirty="0"/>
              <a:t>자율 주행 자동차를 위한 센서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9328" y="1079570"/>
            <a:ext cx="2366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/>
              <a:t>rader</a:t>
            </a:r>
            <a:endParaRPr lang="ko-KR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5714754" y="1164208"/>
            <a:ext cx="2476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sonar</a:t>
            </a:r>
            <a:endParaRPr lang="ko-KR" altLang="en-US" sz="2400" dirty="0"/>
          </a:p>
        </p:txBody>
      </p:sp>
      <p:pic>
        <p:nvPicPr>
          <p:cNvPr id="16386" name="Picture 2" descr="자율 주행 차 레이더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50" y="1933346"/>
            <a:ext cx="4273305" cy="28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247156" y="7488396"/>
            <a:ext cx="2467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그림 </a:t>
            </a:r>
            <a:r>
              <a:rPr lang="en-US" altLang="ko-KR" dirty="0" smtClean="0"/>
              <a:t>1. </a:t>
            </a:r>
            <a:r>
              <a:rPr lang="ko-KR" altLang="en-US" dirty="0" smtClean="0"/>
              <a:t>현대 </a:t>
            </a:r>
            <a:r>
              <a:rPr lang="ko-KR" altLang="en-US" dirty="0" err="1" smtClean="0"/>
              <a:t>모비스가</a:t>
            </a:r>
            <a:r>
              <a:rPr lang="ko-KR" altLang="en-US" dirty="0" smtClean="0"/>
              <a:t> 개발한 </a:t>
            </a:r>
            <a:r>
              <a:rPr lang="ko-KR" altLang="en-US" dirty="0" err="1" smtClean="0"/>
              <a:t>후측방</a:t>
            </a:r>
            <a:r>
              <a:rPr lang="ko-KR" altLang="en-US" dirty="0" smtClean="0"/>
              <a:t> 단거리 레이더</a:t>
            </a:r>
            <a:endParaRPr lang="ko-KR" altLang="en-US" dirty="0"/>
          </a:p>
        </p:txBody>
      </p:sp>
      <p:pic>
        <p:nvPicPr>
          <p:cNvPr id="16388" name="Picture 4" descr="초음파 센서 자율 주행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799" y="1933346"/>
            <a:ext cx="6264275" cy="297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7900" y="4816315"/>
            <a:ext cx="4403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그림 </a:t>
            </a:r>
            <a:r>
              <a:rPr lang="en-US" altLang="ko-KR" dirty="0" smtClean="0"/>
              <a:t>1. </a:t>
            </a:r>
            <a:r>
              <a:rPr lang="ko-KR" altLang="en-US" dirty="0" err="1" smtClean="0"/>
              <a:t>현대모비스에서</a:t>
            </a:r>
            <a:r>
              <a:rPr lang="ko-KR" altLang="en-US" dirty="0" smtClean="0"/>
              <a:t> 개발한 </a:t>
            </a:r>
            <a:r>
              <a:rPr lang="ko-KR" altLang="en-US" dirty="0" err="1" smtClean="0"/>
              <a:t>후측방</a:t>
            </a:r>
            <a:r>
              <a:rPr lang="ko-KR" altLang="en-US" dirty="0" smtClean="0"/>
              <a:t> 단거리 레이더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38799" y="4954814"/>
            <a:ext cx="546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그림 </a:t>
            </a:r>
            <a:r>
              <a:rPr lang="en-US" altLang="ko-KR" dirty="0" smtClean="0"/>
              <a:t>2.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초음파 센서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3220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1610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자율 주행 자동차를 위한 </a:t>
            </a:r>
            <a:r>
              <a:rPr lang="en-US" altLang="ko-KR" sz="3200" dirty="0"/>
              <a:t>“</a:t>
            </a:r>
            <a:r>
              <a:rPr lang="ko-KR" altLang="en-US" sz="3200" dirty="0"/>
              <a:t>영상</a:t>
            </a:r>
            <a:r>
              <a:rPr lang="en-US" altLang="ko-KR" sz="3200" dirty="0"/>
              <a:t>”</a:t>
            </a:r>
            <a:r>
              <a:rPr lang="ko-KR" altLang="en-US" sz="3200" dirty="0"/>
              <a:t> 센서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72065"/>
            <a:ext cx="10515600" cy="520489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/>
              <a:t>영상 센서란</a:t>
            </a:r>
            <a:r>
              <a:rPr lang="en-US" altLang="ko-KR" dirty="0"/>
              <a:t>? </a:t>
            </a:r>
            <a:r>
              <a:rPr lang="ko-KR" altLang="en-US" sz="1600" dirty="0"/>
              <a:t>렌즈를 통해 들어오는 빛을 전기적인 영상 신호</a:t>
            </a:r>
            <a:r>
              <a:rPr lang="en-US" altLang="ko-KR" sz="1600" dirty="0"/>
              <a:t>(</a:t>
            </a:r>
            <a:r>
              <a:rPr lang="ko-KR" altLang="en-US" sz="1600" dirty="0" err="1"/>
              <a:t>광다이오드</a:t>
            </a:r>
            <a:r>
              <a:rPr lang="en-US" altLang="ko-KR" sz="1600" dirty="0"/>
              <a:t>)</a:t>
            </a:r>
            <a:r>
              <a:rPr lang="ko-KR" altLang="en-US" sz="1600" dirty="0"/>
              <a:t>로 바꿔주는 센서</a:t>
            </a:r>
            <a:endParaRPr lang="en-US" altLang="ko-KR" sz="1600" dirty="0"/>
          </a:p>
          <a:p>
            <a:pPr marL="0" indent="0">
              <a:buNone/>
            </a:pPr>
            <a:endParaRPr lang="en-US" altLang="ko-KR" dirty="0">
              <a:hlinkClick r:id="rId3"/>
            </a:endParaRP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026" name="Picture 2" descr="카메라 원리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719" y="1529237"/>
            <a:ext cx="5703128" cy="229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402705"/>
              </p:ext>
            </p:extLst>
          </p:nvPr>
        </p:nvGraphicFramePr>
        <p:xfrm>
          <a:off x="838200" y="3823855"/>
          <a:ext cx="8711045" cy="1531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30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123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757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hlinkClick r:id="rId5"/>
                        </a:rPr>
                        <a:t>Shutter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hlinkClick r:id="rId3"/>
                        </a:rPr>
                        <a:t>CCD vs. CMOS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200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CCD(Charged Couple Device)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Global Shutter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Horizontal shift register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CMOS(Complementary Metal-Oxide</a:t>
                      </a:r>
                      <a:r>
                        <a:rPr lang="en-US" altLang="ko-KR" baseline="0" dirty="0"/>
                        <a:t> Semiconductor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Rolling Shutter / Global Shutter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On-Chip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0911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1610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자율 주행 자동차를 위한 </a:t>
            </a:r>
            <a:r>
              <a:rPr lang="en-US" altLang="ko-KR" sz="3200" dirty="0"/>
              <a:t>“</a:t>
            </a:r>
            <a:r>
              <a:rPr lang="ko-KR" altLang="en-US" sz="3200" dirty="0"/>
              <a:t>영상</a:t>
            </a:r>
            <a:r>
              <a:rPr lang="en-US" altLang="ko-KR" sz="3200" dirty="0"/>
              <a:t>”</a:t>
            </a:r>
            <a:r>
              <a:rPr lang="ko-KR" altLang="en-US" sz="3200" dirty="0"/>
              <a:t> 센서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760778"/>
              </p:ext>
            </p:extLst>
          </p:nvPr>
        </p:nvGraphicFramePr>
        <p:xfrm>
          <a:off x="838200" y="1407885"/>
          <a:ext cx="10634826" cy="3626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18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044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2853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5725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장점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단점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676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CCD(Charged Couple Device)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baseline="0" dirty="0"/>
                        <a:t>Block </a:t>
                      </a:r>
                      <a:r>
                        <a:rPr lang="ko-KR" altLang="en-US" baseline="0" dirty="0"/>
                        <a:t>단위로 셀을 처리하기 때문에 </a:t>
                      </a:r>
                      <a:r>
                        <a:rPr lang="ko-KR" altLang="en-US" baseline="0" dirty="0" err="1"/>
                        <a:t>노이즈가</a:t>
                      </a:r>
                      <a:r>
                        <a:rPr lang="ko-KR" altLang="en-US" baseline="0" dirty="0"/>
                        <a:t> 적음</a:t>
                      </a:r>
                      <a:endParaRPr lang="en-US" altLang="ko-KR" baseline="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baseline="0" dirty="0"/>
                        <a:t>글로벌 셔터</a:t>
                      </a:r>
                      <a:endParaRPr lang="en-US" altLang="ko-KR" baseline="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baseline="0" dirty="0"/>
                        <a:t>미세한 표현과 섬세한 색상구분이 가능 </a:t>
                      </a:r>
                      <a:endParaRPr lang="en-US" altLang="ko-KR" baseline="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Blooming effect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가격이 상대적으로 비쌈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주변 회로가 복잡하다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원칩화가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불가능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Smearing-effect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7065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CMOS(Complementary Metal-Oxide</a:t>
                      </a:r>
                      <a:r>
                        <a:rPr lang="en-US" altLang="ko-KR" baseline="0" dirty="0"/>
                        <a:t> Semiconductor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/>
                        <a:t>단위 셀마다 증폭기 보유</a:t>
                      </a: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/>
                        <a:t>범용적인 반도체 공정으로 제작이 가능하여</a:t>
                      </a:r>
                      <a:r>
                        <a:rPr lang="ko-KR" altLang="en-US" baseline="0" dirty="0"/>
                        <a:t> 비교적 저비용</a:t>
                      </a:r>
                      <a:endParaRPr lang="en-US" altLang="ko-KR" baseline="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baseline="0" dirty="0"/>
                        <a:t>소비 전력이 적어 발열이 적음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baseline="0" dirty="0"/>
                        <a:t>셀마다 고정된 증폭기를 할당하기 때문에 증폭기 특성 차로 인한 </a:t>
                      </a:r>
                      <a:r>
                        <a:rPr lang="ko-KR" altLang="en-US" baseline="0" dirty="0" err="1"/>
                        <a:t>노이즈</a:t>
                      </a:r>
                      <a:r>
                        <a:rPr lang="ko-KR" altLang="en-US" baseline="0" dirty="0"/>
                        <a:t> 발생</a:t>
                      </a:r>
                      <a:endParaRPr lang="en-US" altLang="ko-KR" baseline="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baseline="0" dirty="0"/>
                        <a:t>고속 </a:t>
                      </a:r>
                      <a:r>
                        <a:rPr lang="ko-KR" altLang="en-US" baseline="0" dirty="0" err="1"/>
                        <a:t>촬영시</a:t>
                      </a:r>
                      <a:r>
                        <a:rPr lang="ko-KR" altLang="en-US" baseline="0" dirty="0"/>
                        <a:t> 롤링 셔터가 발생함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3385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3594</TotalTime>
  <Words>3435</Words>
  <Application>Microsoft Office PowerPoint</Application>
  <PresentationFormat>와이드스크린</PresentationFormat>
  <Paragraphs>467</Paragraphs>
  <Slides>45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9" baseType="lpstr">
      <vt:lpstr>SFMono-Regular</vt:lpstr>
      <vt:lpstr>맑은 고딕</vt:lpstr>
      <vt:lpstr>Arial</vt:lpstr>
      <vt:lpstr>Office 테마</vt:lpstr>
      <vt:lpstr>Winter School</vt:lpstr>
      <vt:lpstr>목차</vt:lpstr>
      <vt:lpstr>목차</vt:lpstr>
      <vt:lpstr>1. 자율 주행 자동차를 위한 센서</vt:lpstr>
      <vt:lpstr>1. 자율 주행 자동차를 위한 센서</vt:lpstr>
      <vt:lpstr>1. 자율 주행 자동차를 위한 센서</vt:lpstr>
      <vt:lpstr>1. 자율 주행 자동차를 위한 센서</vt:lpstr>
      <vt:lpstr>자율 주행 자동차를 위한 “영상” 센서</vt:lpstr>
      <vt:lpstr>자율 주행 자동차를 위한 “영상” 센서</vt:lpstr>
      <vt:lpstr>자율 주행 자동차를 위한 “영상” 센서</vt:lpstr>
      <vt:lpstr>자율 주행 자동차를 위한 “영상” 센서</vt:lpstr>
      <vt:lpstr>자율 주행 자동차를 위한 “영상” 센서</vt:lpstr>
      <vt:lpstr>자율 주행 자동차를 위한 “영상” 센서</vt:lpstr>
      <vt:lpstr>자율 주행 자동차를 위한 “영상” 센서</vt:lpstr>
      <vt:lpstr>자율 주행 자동차를 위한 “영상” 센서</vt:lpstr>
      <vt:lpstr>자율 주행 자동차를 위한 “영상” 센서</vt:lpstr>
      <vt:lpstr>자율 주행 자동차를 위한 “영상” 센서</vt:lpstr>
      <vt:lpstr>자율 주행 자동차를 위한 “영상” 센서</vt:lpstr>
      <vt:lpstr>자율 주행 자동차를 위한 “영상” 센서</vt:lpstr>
      <vt:lpstr>Multiple Camera</vt:lpstr>
      <vt:lpstr>PowerPoint 프레젠테이션</vt:lpstr>
      <vt:lpstr>Embedded, Edge Computer란?</vt:lpstr>
      <vt:lpstr>Nvidia Jetson</vt:lpstr>
      <vt:lpstr>Nvidia Jetson</vt:lpstr>
      <vt:lpstr>Nvidia Jetson</vt:lpstr>
      <vt:lpstr>Nvidia Jetson</vt:lpstr>
      <vt:lpstr>Nvidia Jetson</vt:lpstr>
      <vt:lpstr>1. Pytorch 설치, lib과 include</vt:lpstr>
      <vt:lpstr>1. Pytorch 설치, lib과 include</vt:lpstr>
      <vt:lpstr>Qmake와 .pro</vt:lpstr>
      <vt:lpstr>2. Qmake와 .pro</vt:lpstr>
      <vt:lpstr>2. Qmake와 .pro</vt:lpstr>
      <vt:lpstr>3. 버튼을 이용한 Camera Connect</vt:lpstr>
      <vt:lpstr>3. 버튼을 이용한 Camera Connect</vt:lpstr>
      <vt:lpstr>3. 버튼을 이용한 Camera Connect</vt:lpstr>
      <vt:lpstr>3. 버튼을 이용한 Camera Connect</vt:lpstr>
      <vt:lpstr>3. 버튼을 이용한 Camera Connect</vt:lpstr>
      <vt:lpstr>Grabber 제작</vt:lpstr>
      <vt:lpstr>Grabber 제작</vt:lpstr>
      <vt:lpstr>Grabber 제작</vt:lpstr>
      <vt:lpstr>Grabber 제작</vt:lpstr>
      <vt:lpstr>Grabber 제작</vt:lpstr>
      <vt:lpstr>Grabber 제작</vt:lpstr>
      <vt:lpstr>Decoding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Winter School</dc:title>
  <dc:creator>김 태주</dc:creator>
  <cp:lastModifiedBy>김 태주</cp:lastModifiedBy>
  <cp:revision>67</cp:revision>
  <cp:lastPrinted>2020-03-01T19:00:25Z</cp:lastPrinted>
  <dcterms:created xsi:type="dcterms:W3CDTF">2020-02-28T09:59:11Z</dcterms:created>
  <dcterms:modified xsi:type="dcterms:W3CDTF">2020-03-02T00:28:45Z</dcterms:modified>
</cp:coreProperties>
</file>